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93" r:id="rId3"/>
    <p:sldId id="310" r:id="rId4"/>
    <p:sldId id="294" r:id="rId5"/>
    <p:sldId id="263" r:id="rId6"/>
    <p:sldId id="268" r:id="rId7"/>
    <p:sldId id="291" r:id="rId8"/>
    <p:sldId id="292" r:id="rId9"/>
    <p:sldId id="312" r:id="rId10"/>
    <p:sldId id="265" r:id="rId11"/>
    <p:sldId id="297" r:id="rId12"/>
    <p:sldId id="298" r:id="rId13"/>
    <p:sldId id="299" r:id="rId14"/>
    <p:sldId id="300" r:id="rId15"/>
    <p:sldId id="301" r:id="rId16"/>
    <p:sldId id="296" r:id="rId17"/>
    <p:sldId id="284" r:id="rId18"/>
    <p:sldId id="285" r:id="rId19"/>
    <p:sldId id="264" r:id="rId20"/>
    <p:sldId id="286" r:id="rId21"/>
    <p:sldId id="319" r:id="rId22"/>
    <p:sldId id="287" r:id="rId23"/>
    <p:sldId id="288" r:id="rId24"/>
    <p:sldId id="289" r:id="rId25"/>
    <p:sldId id="315" r:id="rId26"/>
    <p:sldId id="290" r:id="rId27"/>
    <p:sldId id="321" r:id="rId28"/>
    <p:sldId id="313" r:id="rId29"/>
    <p:sldId id="309" r:id="rId30"/>
    <p:sldId id="314" r:id="rId31"/>
    <p:sldId id="323" r:id="rId32"/>
    <p:sldId id="324" r:id="rId33"/>
    <p:sldId id="326" r:id="rId34"/>
    <p:sldId id="325" r:id="rId35"/>
    <p:sldId id="327" r:id="rId36"/>
    <p:sldId id="283" r:id="rId37"/>
    <p:sldId id="26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69" r:id="rId49"/>
    <p:sldId id="270" r:id="rId50"/>
    <p:sldId id="271" r:id="rId51"/>
    <p:sldId id="272" r:id="rId52"/>
    <p:sldId id="307" r:id="rId53"/>
    <p:sldId id="305" r:id="rId54"/>
    <p:sldId id="306" r:id="rId55"/>
    <p:sldId id="311" r:id="rId56"/>
    <p:sldId id="322" r:id="rId57"/>
    <p:sldId id="318" r:id="rId58"/>
    <p:sldId id="302" r:id="rId59"/>
    <p:sldId id="303" r:id="rId60"/>
    <p:sldId id="304" r:id="rId61"/>
    <p:sldId id="308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5E2EC-5060-44B3-81A5-D2F2AA649F6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5C973-8EE7-4952-A037-57A11B4B4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F103-478D-473F-A4A4-D5370CE2C17F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B58F-E663-4394-9909-ABBEEFFE5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pt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sihološki tretman osoba sa jezičkim poremećajima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rof. </a:t>
            </a:r>
            <a:r>
              <a:rPr lang="sr-Latn-RS" dirty="0"/>
              <a:t>d</a:t>
            </a:r>
            <a:r>
              <a:rPr lang="sr-Latn-RS" dirty="0" smtClean="0"/>
              <a:t>r Vesna Radoma</a:t>
            </a:r>
            <a:r>
              <a:rPr lang="en-US" dirty="0" smtClean="0"/>
              <a:t>n</a:t>
            </a:r>
            <a:endParaRPr lang="sr-Latn-RS" dirty="0" smtClean="0"/>
          </a:p>
          <a:p>
            <a:r>
              <a:rPr lang="sr-Latn-RS" dirty="0" smtClean="0"/>
              <a:t>Sanda Stanković</a:t>
            </a:r>
          </a:p>
          <a:p>
            <a:endParaRPr lang="sr-Latn-RS" dirty="0"/>
          </a:p>
          <a:p>
            <a:r>
              <a:rPr lang="sr-Latn-RS" dirty="0" smtClean="0"/>
              <a:t>F A S P E 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sr-Latn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blici psihoterapije pogodni za rad sa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sr-Latn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sobama sa jezičkim poremećajima</a:t>
            </a:r>
            <a:br>
              <a:rPr lang="sr-Latn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> </a:t>
            </a:r>
          </a:p>
        </p:txBody>
      </p:sp>
      <p:pic>
        <p:nvPicPr>
          <p:cNvPr id="20483" name="Picture 2" descr="C:\Users\Fasper\Pictures\p_fd6e8cb5d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968625"/>
            <a:ext cx="1809750" cy="1789113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</a:t>
            </a:r>
            <a:r>
              <a:rPr lang="sr-Latn-RS" dirty="0" smtClean="0"/>
              <a:t>ihejvioralna terapija i njeni derivati</a:t>
            </a:r>
          </a:p>
          <a:p>
            <a:pPr>
              <a:defRPr/>
            </a:pPr>
            <a:r>
              <a:rPr lang="en-US" dirty="0" smtClean="0"/>
              <a:t>T</a:t>
            </a:r>
            <a:r>
              <a:rPr lang="sr-Latn-RS" dirty="0" smtClean="0"/>
              <a:t>erapija plesom</a:t>
            </a:r>
          </a:p>
          <a:p>
            <a:pPr>
              <a:defRPr/>
            </a:pPr>
            <a:r>
              <a:rPr lang="en-US" dirty="0" smtClean="0"/>
              <a:t>G</a:t>
            </a:r>
            <a:r>
              <a:rPr lang="sr-Latn-RS" dirty="0" smtClean="0"/>
              <a:t>eštalt terapija</a:t>
            </a:r>
          </a:p>
          <a:p>
            <a:pPr>
              <a:defRPr/>
            </a:pPr>
            <a:r>
              <a:rPr lang="en-US" dirty="0" smtClean="0"/>
              <a:t>A</a:t>
            </a:r>
            <a:r>
              <a:rPr lang="sr-Latn-RS" dirty="0" smtClean="0"/>
              <a:t>utogeni trening  i relaksacija</a:t>
            </a:r>
          </a:p>
          <a:p>
            <a:pPr>
              <a:defRPr/>
            </a:pPr>
            <a:r>
              <a:rPr lang="sr-Latn-RS" dirty="0" smtClean="0"/>
              <a:t>Art terapija   </a:t>
            </a:r>
          </a:p>
          <a:p>
            <a:pPr>
              <a:defRPr/>
            </a:pPr>
            <a:r>
              <a:rPr lang="en-US" dirty="0" smtClean="0"/>
              <a:t>P</a:t>
            </a:r>
            <a:r>
              <a:rPr lang="sr-Latn-RS" dirty="0" smtClean="0"/>
              <a:t>orodična terapija, terapija roditelja itd.</a:t>
            </a:r>
            <a:endParaRPr lang="en-U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</a:t>
            </a:r>
            <a:r>
              <a:rPr lang="sr-Latn-RS" dirty="0" smtClean="0"/>
              <a:t>ihejvioralna terapija</a:t>
            </a:r>
            <a:br>
              <a:rPr lang="sr-Latn-RS" dirty="0" smtClean="0"/>
            </a:br>
            <a:r>
              <a:rPr lang="sr-Latn-RS" dirty="0" smtClean="0"/>
              <a:t>                                </a:t>
            </a:r>
            <a:r>
              <a:rPr lang="sr-Latn-RS" sz="27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Ajzenk</a:t>
            </a:r>
            <a:endParaRPr lang="en-US" sz="2700" i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astala 60-ih prošlog veka na osnovama psiholoških teorija učenja </a:t>
            </a:r>
          </a:p>
          <a:p>
            <a:r>
              <a:rPr lang="sr-Latn-RS" dirty="0" smtClean="0"/>
              <a:t>Osnivač  je Ajzenk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43200"/>
            <a:ext cx="17714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Votsonov slučaj malog 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lučaj malog Alberta se uzima kao početak eksperimentalnog zasnivanja bihejvioralne terapije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2647619" cy="233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Emocionalno učenje klasičnim uslovljavanjem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“Slučaj malog Alberta” (Votson)</a:t>
            </a:r>
          </a:p>
          <a:p>
            <a:pPr eaLnBrk="1" hangingPunct="1">
              <a:buFontTx/>
              <a:buNone/>
            </a:pPr>
            <a:r>
              <a:rPr lang="sr-Latn-CS" smtClean="0"/>
              <a:t> </a:t>
            </a:r>
            <a:r>
              <a:rPr lang="sr-Latn-CS" smtClean="0">
                <a:latin typeface="Arial" charset="0"/>
              </a:rPr>
              <a:t>	</a:t>
            </a:r>
            <a:r>
              <a:rPr lang="sr-Latn-CS" sz="2800" smtClean="0"/>
              <a:t>dečak star 11 meseci na početku eksperimenta nije se plašio belog zeca nego se igrao sa njim dok nije pušten  jak zvuk (BD za BR-strah) koji je bio i iznenadan. Neutralna draž-beli zec nakon toga postaje UD za izazivanje straha. Sam beli zec ubrzo dovodi do straha (UR)</a:t>
            </a:r>
            <a:endParaRPr lang="en-US" sz="2800" smtClean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971800" y="5105400"/>
            <a:ext cx="396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Uklanjanje  fobije bihejvioralnom terapijom</a:t>
            </a:r>
            <a:endParaRPr lang="en-US" smtClean="0"/>
          </a:p>
        </p:txBody>
      </p:sp>
      <p:sp>
        <p:nvSpPr>
          <p:cNvPr id="3277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Kalerov eksperiment</a:t>
            </a:r>
            <a:endParaRPr lang="en-US" smtClean="0"/>
          </a:p>
        </p:txBody>
      </p:sp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Dečaku koji se plaši zeca je na velikom rastojanju izlagan zec ,a pri tome je hranjen (biološki jača draž) u prisustvu odrasle osobe koja mu je pružala sigurnost –relaksacija. Dečak  je postepeno “odučen” od reakcije straha </a:t>
            </a:r>
            <a:endParaRPr lang="en-US" smtClean="0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1538" y="1535113"/>
            <a:ext cx="4005262" cy="1054100"/>
          </a:xfrm>
        </p:spPr>
        <p:txBody>
          <a:bodyPr/>
          <a:lstStyle/>
          <a:p>
            <a:pPr eaLnBrk="1" hangingPunct="1"/>
            <a:r>
              <a:rPr lang="sr-Latn-CS" smtClean="0"/>
              <a:t>    draž koja izaziva strah spaja se sa dražima koje relaksiraju </a:t>
            </a:r>
            <a:endParaRPr lang="en-US" smtClean="0"/>
          </a:p>
        </p:txBody>
      </p:sp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3733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sr-Latn-RS" dirty="0" smtClean="0"/>
              <a:t>ihejvioralni terapeut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sr-Latn-RS" dirty="0" smtClean="0"/>
              <a:t>ovorno -jezički poremećaj tretira kao naučeno neadekvatno ponašanje usvojena na principu klasičnog ili operantnog uslovljavanja, ili vikarijskim učenjem.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ubjekt se podvrgava “odučavanju” od ovakvih neadekvatnih ponašanja</a:t>
            </a:r>
          </a:p>
          <a:p>
            <a:r>
              <a:rPr lang="sr-Latn-RS" dirty="0" smtClean="0"/>
              <a:t>Npr,   Lovasov metod tretmana mutizma kod autistične dece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sr-Latn-RS" dirty="0" smtClean="0"/>
              <a:t>arijante i derivati bihejvioralne terapije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>
              <a:solidFill>
                <a:srgbClr val="FF0000"/>
              </a:solidFill>
            </a:endParaRPr>
          </a:p>
          <a:p>
            <a:r>
              <a:rPr lang="sr-Latn-RS" dirty="0" smtClean="0">
                <a:solidFill>
                  <a:srgbClr val="FF0000"/>
                </a:solidFill>
              </a:rPr>
              <a:t>Bihejvioralna terapija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 -Kognitivno-bihejvioralna terapija(KBT) ,</a:t>
            </a:r>
          </a:p>
          <a:p>
            <a:pPr>
              <a:buNone/>
            </a:pPr>
            <a:r>
              <a:rPr lang="sr-Latn-RS" dirty="0" smtClean="0"/>
              <a:t>- Racionalna  emocionalno bihejvioralna terapija (REBT)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C00000"/>
                </a:solidFill>
              </a:rPr>
              <a:t>Kognitivno-bihejvioralni pristup (KBT)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Polazi od Epikteta: „Ljudi nisu uznemireni događajima po sebi koliko svojim viđenjem tih događaja“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Osnovni principi KBT: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l-SI" dirty="0" smtClean="0"/>
              <a:t>Mišljenje utiče na ponašanje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l-SI" dirty="0" smtClean="0"/>
              <a:t>Mišljenje se može posmatrati i menjati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l-SI" dirty="0" smtClean="0"/>
              <a:t>Željena promena ponašanja se može postići promenom mišljenja</a:t>
            </a:r>
          </a:p>
          <a:p>
            <a:pPr marL="28575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Sastavni deo KBT su i bihejvioralne tehnike. Bihejvioralna terapija danas je integrisana u širi KBT pristup (same bihejvioralne tehnike bez promene mišljenja su manje efikasne).</a:t>
            </a:r>
          </a:p>
          <a:p>
            <a:pPr marL="28575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Između terapeuta i klijenta postoji naglašena </a:t>
            </a:r>
            <a:r>
              <a:rPr lang="sl-SI" dirty="0" smtClean="0">
                <a:solidFill>
                  <a:schemeClr val="accent1"/>
                </a:solidFill>
              </a:rPr>
              <a:t>saradnja (ravnopravnost -</a:t>
            </a:r>
            <a:r>
              <a:rPr lang="sl-SI" dirty="0" smtClean="0"/>
              <a:t> klijent je saradnik, i veći ekspert od nas u poznavanju sopstvenog problema a terapeut u poznavanju rešenja</a:t>
            </a:r>
          </a:p>
          <a:p>
            <a:pPr marL="28575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Terapeut je jako </a:t>
            </a:r>
            <a:r>
              <a:rPr lang="sl-SI" dirty="0" smtClean="0">
                <a:solidFill>
                  <a:schemeClr val="accent1"/>
                </a:solidFill>
              </a:rPr>
              <a:t>aktivan, usmeravajući, suočavajući, edukator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Efikasnost i ekonomičnost KBT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Najveći broj istraživanja  potvrdio efikasnost</a:t>
            </a:r>
          </a:p>
          <a:p>
            <a:pPr eaLnBrk="1" hangingPunct="1"/>
            <a:r>
              <a:rPr lang="sr-Latn-CS" smtClean="0"/>
              <a:t>Najviše prihvaćena, najrasprostranjenija u </a:t>
            </a:r>
            <a:r>
              <a:rPr lang="sr-Latn-CS" i="1" smtClean="0"/>
              <a:t>zdravstvenom sistemu i medicinskoj praksi za</a:t>
            </a:r>
            <a:r>
              <a:rPr lang="sr-Latn-CS" smtClean="0"/>
              <a:t> ljude sa hroničnim i neizlečivim bolestima, umanjenom fizičkom sposobnošću i sl.</a:t>
            </a:r>
          </a:p>
          <a:p>
            <a:pPr eaLnBrk="1" hangingPunct="1"/>
            <a:r>
              <a:rPr lang="sr-Latn-CS" smtClean="0"/>
              <a:t>Prednost u odnosu na druge psihoterapijske pristupe: Usmerena je na postizanje </a:t>
            </a:r>
            <a:r>
              <a:rPr lang="sr-Latn-CS" i="1" smtClean="0">
                <a:solidFill>
                  <a:schemeClr val="accent1"/>
                </a:solidFill>
              </a:rPr>
              <a:t>konkretnih promena </a:t>
            </a:r>
            <a:r>
              <a:rPr lang="sr-Latn-CS" smtClean="0"/>
              <a:t>za </a:t>
            </a:r>
            <a:r>
              <a:rPr lang="sr-Latn-CS" i="1" smtClean="0">
                <a:solidFill>
                  <a:schemeClr val="accent1"/>
                </a:solidFill>
              </a:rPr>
              <a:t>što kraće vreme </a:t>
            </a:r>
            <a:endParaRPr lang="en-US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i="1" dirty="0" smtClean="0">
                <a:solidFill>
                  <a:srgbClr val="C00000"/>
                </a:solidFill>
              </a:rPr>
              <a:t>Psihoanalitička psihoterapija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/>
            <a:r>
              <a:rPr lang="sr-Latn-CS" i="1" dirty="0" smtClean="0"/>
              <a:t>Dobar oblik psihološkog tretmana u određenim slučajevima jezičkih poremećaja psihogenog karaktera </a:t>
            </a:r>
          </a:p>
          <a:p>
            <a:pPr marL="0" indent="0" algn="ctr"/>
            <a:r>
              <a:rPr lang="sr-Latn-CS" i="1" dirty="0" smtClean="0"/>
              <a:t>Koristi metod slobodnih asocijacija (“metod kauča”)</a:t>
            </a:r>
          </a:p>
        </p:txBody>
      </p:sp>
      <p:pic>
        <p:nvPicPr>
          <p:cNvPr id="19460" name="Picture 2" descr="C:\Users\Fasper\Pictures\psychothera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47863"/>
            <a:ext cx="4038600" cy="38306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sihološke terapijske i re(habilitacione) 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smerene su na terapiju govornog i jezičkog poremećaja kao i na kompletnu ličnost  klijenta, a često se psihoterapijskim tretmanom obuhvata porodica ili šire okruženje osobe sa jezičkim poremećajem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C00000"/>
                </a:solidFill>
              </a:rPr>
              <a:t>Sistemski pristup </a:t>
            </a:r>
            <a:br>
              <a:rPr lang="sr-Latn-CS" dirty="0" smtClean="0">
                <a:solidFill>
                  <a:srgbClr val="C00000"/>
                </a:solidFill>
              </a:rPr>
            </a:br>
            <a:r>
              <a:rPr lang="sr-Latn-CS" dirty="0" smtClean="0">
                <a:solidFill>
                  <a:srgbClr val="C00000"/>
                </a:solidFill>
              </a:rPr>
              <a:t>Porodična psihoterapija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Problemi pojedinca, pa i onog sa jezičkim poremećajem se najbolje mogu razumeti u kontekstu odnosa unutar cele porodice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Klijentov problem ima funkciju održavanja ili narušavanja ravnoteže za celu porodicu,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Cilj je promena porodičnog sistema koja će promeniti članove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Pomaže se članovima porodice u sagledavanju disfunkcionalnih obrazaca odnošenja i uspostavljanju fleksibilnih  porodičnih granica, jasnih pravila i uloga, individuacije članova, slobode i spontanosti u komunikaciji itd...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Pomaže se porodici da sagleda svoje probleme u novom svetlu i da transformiše stav optuživanja individualnog člana, postigne razumevanje da su njegovi problemi povezani sa načinom na koji porodica funkcioniše kao celina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Značaj za  praksu: </a:t>
            </a:r>
            <a:r>
              <a:rPr lang="sr-Latn-CS" dirty="0" smtClean="0">
                <a:solidFill>
                  <a:schemeClr val="accent1"/>
                </a:solidFill>
              </a:rPr>
              <a:t> U porodicama sa članom koji ima jezički poremećaj  često dolazi do disfunkcionalnih obrazaca interakcije</a:t>
            </a:r>
          </a:p>
          <a:p>
            <a:pPr>
              <a:defRPr/>
            </a:pPr>
            <a:r>
              <a:rPr lang="sr-Latn-CS" dirty="0" smtClean="0"/>
              <a:t>Vrlo korisna terapija generalno  u </a:t>
            </a:r>
            <a:r>
              <a:rPr lang="sr-Latn-CS" dirty="0" smtClean="0">
                <a:solidFill>
                  <a:schemeClr val="accent1"/>
                </a:solidFill>
              </a:rPr>
              <a:t>porodicama koje imaju člana  sa ometenošću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orodična terapija</a:t>
            </a:r>
            <a:endParaRPr lang="en-US" dirty="0"/>
          </a:p>
        </p:txBody>
      </p:sp>
      <p:pic>
        <p:nvPicPr>
          <p:cNvPr id="7" name="Content Placeholder 6" descr="porodicna terap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862" y="1856581"/>
            <a:ext cx="4048125" cy="26860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Članovi porodice dolaze zajedno sa detetom koje ima jezički poremećaj na seanse i to pruža psihoterapeutu i mogućnost da uživo vidi njihove međusobne interakcije i da interveniše tamo gde su neodgovarajuće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dirty="0" smtClean="0"/>
              <a:t> Oblici terapijskog tretmana sa decom koja imaju neki oblik jezičkog poremećaja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Terapija igrom</a:t>
            </a:r>
          </a:p>
          <a:p>
            <a:pPr eaLnBrk="1" hangingPunct="1"/>
            <a:r>
              <a:rPr lang="sr-Latn-CS" dirty="0" smtClean="0"/>
              <a:t>Terapija plesom</a:t>
            </a:r>
          </a:p>
          <a:p>
            <a:pPr eaLnBrk="1" hangingPunct="1"/>
            <a:r>
              <a:rPr lang="sr-Latn-CS" dirty="0" smtClean="0"/>
              <a:t>Art terapija</a:t>
            </a:r>
            <a:endParaRPr lang="en-US" dirty="0" smtClean="0"/>
          </a:p>
          <a:p>
            <a:pPr eaLnBrk="1" hangingPunct="1"/>
            <a:r>
              <a:rPr lang="en-US" dirty="0" err="1" smtClean="0"/>
              <a:t>Psihoanaliza</a:t>
            </a:r>
            <a:r>
              <a:rPr lang="en-US" dirty="0" smtClean="0"/>
              <a:t> </a:t>
            </a:r>
            <a:endParaRPr lang="sr-Latn-CS" dirty="0" smtClean="0"/>
          </a:p>
          <a:p>
            <a:pPr eaLnBrk="1" hangingPunct="1"/>
            <a:r>
              <a:rPr lang="sr-Latn-CS" dirty="0" smtClean="0"/>
              <a:t>Bihejvioralna terapija (sistematska desenzitizacija,modelovanje,operantne procedure</a:t>
            </a:r>
          </a:p>
          <a:p>
            <a:pPr eaLnBrk="1" hangingPunct="1"/>
            <a:r>
              <a:rPr lang="sr-Latn-CS" dirty="0" smtClean="0"/>
              <a:t>Socioterapija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Play therapy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sz="2400" dirty="0" smtClean="0"/>
              <a:t>Utemeljitelj: Melanija Klajn</a:t>
            </a:r>
          </a:p>
          <a:p>
            <a:pPr eaLnBrk="1" hangingPunct="1"/>
            <a:r>
              <a:rPr lang="en-US" sz="2400" dirty="0" err="1" smtClean="0"/>
              <a:t>Terapija</a:t>
            </a:r>
            <a:r>
              <a:rPr lang="en-US" sz="2400" dirty="0" smtClean="0"/>
              <a:t> </a:t>
            </a:r>
            <a:r>
              <a:rPr lang="en-US" sz="2400" dirty="0" err="1" smtClean="0"/>
              <a:t>igrom</a:t>
            </a:r>
            <a:r>
              <a:rPr lang="en-US" sz="2400" dirty="0" smtClean="0"/>
              <a:t> (play therapy)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korene</a:t>
            </a:r>
            <a:r>
              <a:rPr lang="en-US" sz="2400" dirty="0" smtClean="0"/>
              <a:t> u </a:t>
            </a:r>
            <a:r>
              <a:rPr lang="en-US" sz="2400" dirty="0" err="1" smtClean="0"/>
              <a:t>psihoanalitičkoj</a:t>
            </a:r>
            <a:r>
              <a:rPr lang="en-US" sz="2400" dirty="0" smtClean="0"/>
              <a:t> </a:t>
            </a:r>
            <a:r>
              <a:rPr lang="en-US" sz="2400" dirty="0" err="1" smtClean="0"/>
              <a:t>teoriji</a:t>
            </a:r>
            <a:r>
              <a:rPr lang="en-US" sz="2400" dirty="0" smtClean="0"/>
              <a:t> </a:t>
            </a:r>
            <a:r>
              <a:rPr lang="en-US" sz="2400" dirty="0" err="1" smtClean="0"/>
              <a:t>ličnosti</a:t>
            </a: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je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 </a:t>
            </a:r>
            <a:r>
              <a:rPr lang="en-US" sz="2400" dirty="0" err="1" smtClean="0"/>
              <a:t>nadograđena</a:t>
            </a:r>
            <a:r>
              <a:rPr lang="en-US" sz="2400" dirty="0" smtClean="0"/>
              <a:t> </a:t>
            </a:r>
            <a:r>
              <a:rPr lang="en-US" sz="2400" dirty="0" err="1" smtClean="0"/>
              <a:t>bihejvioralno</a:t>
            </a:r>
            <a:r>
              <a:rPr lang="en-US" sz="2400" dirty="0" smtClean="0"/>
              <a:t> </a:t>
            </a:r>
            <a:r>
              <a:rPr lang="en-US" sz="2400" dirty="0" err="1" smtClean="0"/>
              <a:t>terapijskim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elementima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Pijažeovskim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pristupom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err="1" smtClean="0"/>
              <a:t>Dete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igru</a:t>
            </a:r>
            <a:r>
              <a:rPr lang="en-US" sz="2400" dirty="0" smtClean="0"/>
              <a:t> </a:t>
            </a:r>
            <a:r>
              <a:rPr lang="en-US" sz="2400" dirty="0" err="1" smtClean="0"/>
              <a:t>ponavlja</a:t>
            </a:r>
            <a:r>
              <a:rPr lang="en-US" sz="2400" dirty="0" smtClean="0"/>
              <a:t> </a:t>
            </a:r>
            <a:r>
              <a:rPr lang="en-US" sz="2400" dirty="0" err="1" smtClean="0"/>
              <a:t>iskustva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traumatična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zastrašujuća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analiziraju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prorađuju</a:t>
            </a:r>
            <a:r>
              <a:rPr lang="en-US" sz="2400" dirty="0" smtClean="0"/>
              <a:t>, </a:t>
            </a:r>
            <a:r>
              <a:rPr lang="en-US" sz="2400" dirty="0" err="1" smtClean="0"/>
              <a:t>stiče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postiže</a:t>
            </a:r>
            <a:r>
              <a:rPr lang="en-US" sz="2400" dirty="0" smtClean="0"/>
              <a:t> </a:t>
            </a:r>
            <a:r>
              <a:rPr lang="en-US" sz="2400" dirty="0" err="1" smtClean="0"/>
              <a:t>emocionalno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rasterećenje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M.Klajn</a:t>
            </a:r>
            <a:r>
              <a:rPr lang="en-US" sz="2400" dirty="0" smtClean="0"/>
              <a:t> </a:t>
            </a:r>
            <a:r>
              <a:rPr lang="en-US" sz="2400" dirty="0" err="1" smtClean="0"/>
              <a:t>smatra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igra</a:t>
            </a:r>
            <a:r>
              <a:rPr lang="en-US" sz="2400" dirty="0" smtClean="0"/>
              <a:t> </a:t>
            </a:r>
            <a:r>
              <a:rPr lang="en-US" sz="2400" dirty="0" err="1" smtClean="0"/>
              <a:t>zamenjuje</a:t>
            </a:r>
            <a:r>
              <a:rPr lang="en-US" sz="2400" dirty="0" smtClean="0"/>
              <a:t> </a:t>
            </a:r>
            <a:r>
              <a:rPr lang="en-US" sz="2400" dirty="0" err="1" smtClean="0"/>
              <a:t>slobod.asoc</a:t>
            </a:r>
            <a:r>
              <a:rPr lang="en-US" sz="2400" dirty="0" smtClean="0"/>
              <a:t>.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nosi</a:t>
            </a:r>
            <a:r>
              <a:rPr lang="en-US" sz="2400" dirty="0" smtClean="0"/>
              <a:t> </a:t>
            </a:r>
            <a:r>
              <a:rPr lang="en-US" sz="2400" dirty="0" err="1" smtClean="0"/>
              <a:t>simbolički</a:t>
            </a:r>
            <a:r>
              <a:rPr lang="en-US" sz="2400" dirty="0" smtClean="0"/>
              <a:t> </a:t>
            </a:r>
            <a:r>
              <a:rPr lang="en-US" sz="2400" dirty="0" err="1" smtClean="0"/>
              <a:t>smisao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terapeut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otkrije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Lutke raznih uzrasta i pola u terapiji igrom</a:t>
            </a:r>
          </a:p>
        </p:txBody>
      </p:sp>
      <p:pic>
        <p:nvPicPr>
          <p:cNvPr id="45059" name="Picture 6" descr="850693_308365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1713" y="2212975"/>
            <a:ext cx="7140575" cy="33004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Koristi</a:t>
            </a:r>
            <a:r>
              <a:rPr lang="en-US" dirty="0" smtClean="0"/>
              <a:t> se  set </a:t>
            </a:r>
            <a:r>
              <a:rPr lang="en-US" dirty="0" err="1" smtClean="0"/>
              <a:t>igračaka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kkfamilyca-150x150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2895600"/>
            <a:ext cx="2971799" cy="24439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 err="1" smtClean="0"/>
              <a:t>L</a:t>
            </a:r>
            <a:r>
              <a:rPr lang="en-US" dirty="0" err="1" smtClean="0"/>
              <a:t>utke,minijaturni</a:t>
            </a:r>
            <a:r>
              <a:rPr lang="en-US" dirty="0" smtClean="0"/>
              <a:t> </a:t>
            </a:r>
            <a:r>
              <a:rPr lang="en-US" dirty="0" err="1" smtClean="0"/>
              <a:t>nameštaj</a:t>
            </a:r>
            <a:r>
              <a:rPr lang="en-US" dirty="0" smtClean="0"/>
              <a:t>, </a:t>
            </a:r>
            <a:r>
              <a:rPr lang="en-US" dirty="0" err="1" smtClean="0"/>
              <a:t>pokućstvo</a:t>
            </a:r>
            <a:r>
              <a:rPr lang="en-US" dirty="0" smtClean="0"/>
              <a:t>, </a:t>
            </a:r>
            <a:r>
              <a:rPr lang="en-US" dirty="0" err="1" smtClean="0"/>
              <a:t>ljubimci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neodređenim</a:t>
            </a:r>
            <a:r>
              <a:rPr lang="en-US" dirty="0" smtClean="0"/>
              <a:t>, </a:t>
            </a:r>
            <a:r>
              <a:rPr lang="en-US" dirty="0" err="1" smtClean="0"/>
              <a:t>bezličnim</a:t>
            </a:r>
            <a:r>
              <a:rPr lang="en-US" dirty="0" smtClean="0"/>
              <a:t>, </a:t>
            </a:r>
            <a:r>
              <a:rPr lang="en-US" dirty="0" err="1" smtClean="0"/>
              <a:t>nespecifičnim</a:t>
            </a:r>
            <a:r>
              <a:rPr lang="en-US" dirty="0" smtClean="0"/>
              <a:t> </a:t>
            </a:r>
            <a:r>
              <a:rPr lang="en-US" dirty="0" err="1" smtClean="0"/>
              <a:t>karakteristikama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olakšala</a:t>
            </a:r>
            <a:r>
              <a:rPr lang="en-US" dirty="0" smtClean="0"/>
              <a:t> </a:t>
            </a:r>
            <a:r>
              <a:rPr lang="en-US" dirty="0" err="1" smtClean="0"/>
              <a:t>projekcija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  therapy (</a:t>
            </a:r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sr-Latn-RS" dirty="0" smtClean="0"/>
              <a:t>umetnošću</a:t>
            </a:r>
            <a:r>
              <a:rPr lang="en-US" dirty="0" smtClean="0"/>
              <a:t>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To je samoekspresivna terapijska tehnika koja omogućava kreativnu i projektivnu ekspresiju problemskih sadržaja koji su vrlo često nesvesnog, potisnutog porekla. Pogodna je za neverbalnu ekspresiju deteta sa OS .</a:t>
            </a:r>
          </a:p>
          <a:p>
            <a:pPr eaLnBrk="1" hangingPunct="1"/>
            <a:r>
              <a:rPr lang="en-US" sz="2800" smtClean="0"/>
              <a:t>Dete slobodno crta, vaja, slika i tako projektuje problemske teme u umetnički proizvod i doživljava emoc. rasterećenje (abreakcija)</a:t>
            </a:r>
          </a:p>
          <a:p>
            <a:pPr eaLnBrk="1" hangingPunct="1"/>
            <a:r>
              <a:rPr lang="en-US" sz="2800" smtClean="0"/>
              <a:t>Psihoterapeut  interpretira, neprihvatljive misli, osećanja i nesvesne sadržaje izvodeći ih na teren svesnog (osvešćivanje)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Art terapija daje vrlo dobre rezultate sa decom koja imaju komunikativne poremećaje</a:t>
            </a:r>
            <a:endParaRPr lang="en-US" dirty="0"/>
          </a:p>
        </p:txBody>
      </p:sp>
      <p:pic>
        <p:nvPicPr>
          <p:cNvPr id="4" name="Content Placeholder 3" descr="default[6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00" y="2667000"/>
            <a:ext cx="1295400" cy="12382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klijent </a:t>
            </a:r>
            <a:r>
              <a:rPr lang="en-US" dirty="0" smtClean="0"/>
              <a:t> </a:t>
            </a:r>
            <a:r>
              <a:rPr lang="en-US" dirty="0" err="1" smtClean="0"/>
              <a:t>slobodno</a:t>
            </a:r>
            <a:r>
              <a:rPr lang="en-US" dirty="0" smtClean="0"/>
              <a:t> </a:t>
            </a:r>
            <a:r>
              <a:rPr lang="en-US" dirty="0" err="1" smtClean="0"/>
              <a:t>crta</a:t>
            </a:r>
            <a:r>
              <a:rPr lang="en-US" dirty="0" smtClean="0"/>
              <a:t>, </a:t>
            </a:r>
            <a:r>
              <a:rPr lang="en-US" dirty="0" err="1" smtClean="0"/>
              <a:t>vaja</a:t>
            </a:r>
            <a:r>
              <a:rPr lang="en-US" dirty="0" smtClean="0"/>
              <a:t>,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projektuje</a:t>
            </a:r>
            <a:r>
              <a:rPr lang="en-US" dirty="0" smtClean="0"/>
              <a:t> </a:t>
            </a:r>
            <a:r>
              <a:rPr lang="en-US" dirty="0" err="1" smtClean="0"/>
              <a:t>problemske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u </a:t>
            </a:r>
            <a:r>
              <a:rPr lang="en-US" dirty="0" err="1" smtClean="0"/>
              <a:t>umetnički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kroz umetničko oblikovanje</a:t>
            </a:r>
            <a:r>
              <a:rPr lang="en-US" dirty="0" smtClean="0"/>
              <a:t> </a:t>
            </a:r>
            <a:r>
              <a:rPr lang="en-US" dirty="0" err="1" smtClean="0"/>
              <a:t>doživljava</a:t>
            </a:r>
            <a:r>
              <a:rPr lang="en-US" dirty="0" smtClean="0"/>
              <a:t> </a:t>
            </a:r>
            <a:r>
              <a:rPr lang="en-US" dirty="0" err="1" smtClean="0"/>
              <a:t>emoc</a:t>
            </a:r>
            <a:r>
              <a:rPr lang="en-US" dirty="0" smtClean="0"/>
              <a:t>. </a:t>
            </a:r>
            <a:r>
              <a:rPr lang="en-US" dirty="0" err="1" smtClean="0"/>
              <a:t>rasterećenje</a:t>
            </a:r>
            <a:r>
              <a:rPr lang="en-US" dirty="0" smtClean="0"/>
              <a:t> (</a:t>
            </a:r>
            <a:r>
              <a:rPr lang="en-US" dirty="0" err="1" smtClean="0"/>
              <a:t>abreakcija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utogeni trening i terapija relaksacije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olazi od autosugestije koja vodi do mišićne relaksacije i psihičke relaksacije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ogodna jer istovremeno relaksira tenziju (spazam)mišića govornih organa kao i psihičku napetost vezanu za anksioznost i strahove koji prate govorni poremećaj , dovodeći do veće fluentnosti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etod psihosomatske regulacije- Šulc H.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Terapija plesom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sr-Latn-R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oristi se telo deteta u ritmu i pokretu kao sredstvo komunikacije u grupi (grupni ples) ili kao sredstvo samoekspresije i samopotvrđivanja (jačanje pozitivnog self koncepta)</a:t>
            </a:r>
          </a:p>
          <a:p>
            <a:r>
              <a:rPr lang="sr-Latn-RS" dirty="0" smtClean="0"/>
              <a:t>Učesnici se podstiču da kreativno kroz pokret izraze sebe pri čemu nema pravila, zanemarljiva je veština i ne vrši se ocenjivanje.</a:t>
            </a:r>
          </a:p>
          <a:p>
            <a:r>
              <a:rPr lang="sr-Latn-RS" dirty="0" smtClean="0"/>
              <a:t>Može se izvoditi u najjednostavnijoj formi kroz pljeskanje rukama u ritmu, dizanjem ramena,ruku i nogu u ritmu i sl.</a:t>
            </a:r>
          </a:p>
          <a:p>
            <a:r>
              <a:rPr lang="sr-Latn-RS" dirty="0" smtClean="0"/>
              <a:t>Omogućava relaksaciju od mišićne tenzije, pa i relaksaciju mišića govornih organa ,emocionalno pražnjenje,osvešćivanje telesnog Ja, pozitivnu interakciju i komunikaciju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reporučuje se i nošenje kostima, ili samo nekih detalja (kapa, štap,daire i sl.)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siho</a:t>
            </a:r>
            <a:r>
              <a:rPr lang="sr-Latn-RS" dirty="0" smtClean="0">
                <a:solidFill>
                  <a:srgbClr val="FF0000"/>
                </a:solidFill>
              </a:rPr>
              <a:t>terapijske tehnike </a:t>
            </a:r>
            <a:r>
              <a:rPr lang="sr-Latn-RS" dirty="0" smtClean="0"/>
              <a:t>(metode)i druge intervencione tehnike </a:t>
            </a:r>
            <a:r>
              <a:rPr lang="sr-Latn-RS" dirty="0" smtClean="0">
                <a:solidFill>
                  <a:srgbClr val="FF0000"/>
                </a:solidFill>
              </a:rPr>
              <a:t>u POJP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Bihejvioralna terapija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sihoanalitička psihoterapija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 terapija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erapija plesom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orodična terapija</a:t>
            </a:r>
          </a:p>
          <a:p>
            <a:r>
              <a:rPr lang="sr-Latn-RS" dirty="0" smtClean="0"/>
              <a:t> Geštalt terapija</a:t>
            </a:r>
          </a:p>
          <a:p>
            <a:r>
              <a:rPr lang="sr-Latn-RS" dirty="0" smtClean="0"/>
              <a:t>Autogeni trening i terapija relaksacijom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etodi menjanja stavova prema osobama sa jezičkim poremećajima (sa ometenošću 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erapija plesom</a:t>
            </a:r>
            <a:endParaRPr lang="en-US" dirty="0"/>
          </a:p>
        </p:txBody>
      </p:sp>
      <p:pic>
        <p:nvPicPr>
          <p:cNvPr id="4" name="Content Placeholder 3" descr="36778fed172d9c8502d2d42dc025835b_L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434431"/>
            <a:ext cx="5715000" cy="28575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MUZIKOTERAPIJA</a:t>
            </a:r>
            <a:r>
              <a:rPr lang="sr-Latn-RS" dirty="0" smtClean="0"/>
              <a:t> (MT)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</a:t>
            </a:r>
            <a:r>
              <a:rPr lang="sr-Latn-RS" dirty="0" smtClean="0"/>
              <a:t>zikoterapija je psihoterapijska metoda ili tehnika koja koristi muziku i zvuk  za izazivanje emocijau terapijske svrhe. </a:t>
            </a:r>
            <a:r>
              <a:rPr lang="en-US" dirty="0" smtClean="0"/>
              <a:t>U</a:t>
            </a:r>
            <a:r>
              <a:rPr lang="sr-Latn-RS" dirty="0" smtClean="0"/>
              <a:t>ključuje pevanje, sviranje perkusionističkih i muzičkih melodijskih instrumenata i slušanje muzike. Koristi se ritam, melodija,harmonija, tempo i glasnost </a:t>
            </a:r>
          </a:p>
          <a:p>
            <a:r>
              <a:rPr lang="sr-Latn-RS" dirty="0" smtClean="0"/>
              <a:t>Bruscia (1989) definisao je ovu terapiju kao “sistematski proces intervencije u kome terapeut pomaže klijentu da postigne ozdravljenje koristeći muzička iskustva i odnose koji se razvijaju preko njih kao dinamičke snage promene”</a:t>
            </a:r>
          </a:p>
          <a:p>
            <a:r>
              <a:rPr lang="sr-Latn-RS" dirty="0" smtClean="0"/>
              <a:t>Dve vrste: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receptivna</a:t>
            </a:r>
            <a:r>
              <a:rPr lang="sr-Latn-RS" dirty="0" smtClean="0"/>
              <a:t> (klijent sluša jedan muzički program) i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aktivna</a:t>
            </a:r>
            <a:r>
              <a:rPr lang="sr-Latn-RS" dirty="0" smtClean="0"/>
              <a:t> (ukojoj klijent sam proizvodi muziku glasom ili instrumentom) muzikoterapija</a:t>
            </a:r>
          </a:p>
          <a:p>
            <a:r>
              <a:rPr lang="sr-Latn-RS" dirty="0" smtClean="0"/>
              <a:t>Može se primenjivati individualno i grupno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uzikoterapija u rehabilitaciji OSO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oristi se kod </a:t>
            </a:r>
            <a:r>
              <a:rPr lang="sr-Latn-RS" dirty="0" smtClean="0">
                <a:solidFill>
                  <a:srgbClr val="FF0000"/>
                </a:solidFill>
              </a:rPr>
              <a:t>jezičkih poremećaja</a:t>
            </a:r>
            <a:r>
              <a:rPr lang="sr-Latn-RS" dirty="0" smtClean="0"/>
              <a:t>, kod intelektualne ometenosti, poremećaja ponašanja i emocija, cerebralne paralize i OSOS</a:t>
            </a:r>
          </a:p>
          <a:p>
            <a:r>
              <a:rPr lang="sr-Latn-RS" dirty="0" smtClean="0"/>
              <a:t>Odavno su praktičari i istraživači otkrili terapijsku ulogu muzike i pevanja kod prevazilaženja mucanja i mutizma (Anderson 1928.). Pevanje je korišćeno </a:t>
            </a:r>
            <a:r>
              <a:rPr lang="sr-Latn-RS" dirty="0" smtClean="0"/>
              <a:t>za usavršavanje</a:t>
            </a:r>
            <a:r>
              <a:rPr lang="sr-Latn-RS" dirty="0" smtClean="0"/>
              <a:t> disanja i razvoja adekvatne artikulacije kod dece koja ne govore</a:t>
            </a:r>
          </a:p>
          <a:p>
            <a:r>
              <a:rPr lang="sr-Latn-RS" dirty="0" smtClean="0"/>
              <a:t>Brajovićeva tehnika Svesne sinteze razvoja koristi pevanje i pisanje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MT kod govornih poremećaja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Dete </a:t>
            </a:r>
            <a:r>
              <a:rPr lang="sr-Latn-RS" dirty="0" smtClean="0"/>
              <a:t>se opušta i smanjuje inhibicije vezane za </a:t>
            </a:r>
            <a:r>
              <a:rPr lang="sr-Latn-RS" dirty="0" smtClean="0"/>
              <a:t>govor. </a:t>
            </a:r>
            <a:r>
              <a:rPr lang="sr-Latn-RS" dirty="0" smtClean="0"/>
              <a:t>Kroz pevanje se dodaju artikulacije određenih fonema i reči (npr. pevanje azbuke, određenih reči itd.). Dete npr. pre upotrebe nekog instrumenta treba da izgovori njegov </a:t>
            </a:r>
            <a:r>
              <a:rPr lang="sr-Latn-RS" dirty="0" smtClean="0"/>
              <a:t>naziv itd.</a:t>
            </a:r>
            <a:endParaRPr lang="sr-Latn-RS" dirty="0" smtClean="0"/>
          </a:p>
          <a:p>
            <a:r>
              <a:rPr lang="sr-Latn-RS" dirty="0" smtClean="0"/>
              <a:t> Koristi se i fizička kinestetska stimulacija (pljeskanje rukama, lupanje nogama, skakanje)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sihosocijalna funkcija MT kod govornih poremećaja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Na psihičkom planu  korišćenje inherentne strukture pesama usmerava na uvođenja osećanja unutrašnjeg </a:t>
            </a:r>
            <a:r>
              <a:rPr lang="sr-Latn-RS" dirty="0" smtClean="0"/>
              <a:t>reda. </a:t>
            </a:r>
            <a:endParaRPr lang="en-US" dirty="0" smtClean="0"/>
          </a:p>
          <a:p>
            <a:r>
              <a:rPr lang="sr-Latn-RS" dirty="0" smtClean="0"/>
              <a:t>Neverbalno dete ili ono koje ima oštećen govor oseća se mnogo udobnije u neverbalnim aktivnostima i kreativnoj atmosferi gde nema procenjivanja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Na </a:t>
            </a:r>
            <a:r>
              <a:rPr lang="sr-Latn-RS" dirty="0" smtClean="0"/>
              <a:t>socijalnom planu grupni rad vodi pozitivnoj interakciji i socijalizaciji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iteratura o muzikoterapiji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Ranka Radulović (2003): Integrativna muzikoterapija i cerebralna paraliza,  Jugoslovensko udruženje za muzikoterapiju, Elvod Print Beograd</a:t>
            </a:r>
          </a:p>
          <a:p>
            <a:r>
              <a:rPr lang="sr-Latn-RS" dirty="0" smtClean="0"/>
              <a:t>Murphy A.T., Fitz Simons R.: Music Therapy for the Speech-Handicapped, The Elementary School Journal Vol.59,No1. pp. 39-45</a:t>
            </a:r>
          </a:p>
          <a:p>
            <a:r>
              <a:rPr lang="sr-Latn-RS" dirty="0" smtClean="0"/>
              <a:t>John Pellietteri (2000):Music Therapy in the Special Education Settings, Journal of Education and Psychological Consultation 11 (3&amp;4), pp. 379-391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C00000"/>
                </a:solidFill>
              </a:rPr>
              <a:t>Koliko danas ima vrsta psihoterapije?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defRPr/>
            </a:pPr>
            <a:r>
              <a:rPr lang="sr-Latn-CS" dirty="0" smtClean="0"/>
              <a:t>  Oko 500! (Mahoney, 1995)</a:t>
            </a:r>
          </a:p>
          <a:p>
            <a:pPr marL="0" indent="0">
              <a:defRPr/>
            </a:pPr>
            <a:r>
              <a:rPr lang="sr-Latn-CS" dirty="0" smtClean="0"/>
              <a:t>  Najveći broj ovih psihoterapija može se svrstati  unutar nekog od bazičnih psihoterapijskih pristupa: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Latn-CS" dirty="0" smtClean="0"/>
              <a:t>-Psihodinamski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Latn-CS" dirty="0" smtClean="0"/>
              <a:t>-Kognitivno-bihejvioralni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Latn-CS" dirty="0" smtClean="0"/>
              <a:t>-Humanističko-egzistencijalni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Latn-CS" dirty="0" smtClean="0"/>
              <a:t>-Sistemski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Latn-CS" dirty="0" smtClean="0"/>
              <a:t>-Integrativni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RS" dirty="0" smtClean="0">
                <a:solidFill>
                  <a:srgbClr val="C00000"/>
                </a:solidFill>
              </a:rPr>
              <a:t> Još neki o</a:t>
            </a:r>
            <a:r>
              <a:rPr lang="en-US" dirty="0" err="1" smtClean="0">
                <a:solidFill>
                  <a:srgbClr val="C00000"/>
                </a:solidFill>
              </a:rPr>
              <a:t>blici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psihoterapijske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pomoći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Grupe samopomoći</a:t>
            </a:r>
            <a:r>
              <a:rPr lang="sr-Latn-CS" sz="2400" dirty="0" smtClean="0"/>
              <a:t>  npr. za roditelje dece sa posebnim potrebama ( dece SJP), za negovatelje .Ove grupe mogu biti izvor zajedničkih projekata, borbe za ostvarenje njihovih prava. </a:t>
            </a:r>
          </a:p>
          <a:p>
            <a:pPr eaLnBrk="1" hangingPunct="1">
              <a:defRPr/>
            </a:pPr>
            <a:r>
              <a:rPr lang="sr-Latn-CS" sz="2400" dirty="0" smtClean="0">
                <a:solidFill>
                  <a:schemeClr val="accent1"/>
                </a:solidFill>
              </a:rPr>
              <a:t>Popularni programi samopomoći i samorazvoja, „Self-help“ literatura </a:t>
            </a:r>
            <a:r>
              <a:rPr lang="sr-Latn-CS" sz="2400" dirty="0" smtClean="0"/>
              <a:t>– razlikovati teorijski i metodološki validirane programe od popularne psihologije</a:t>
            </a:r>
          </a:p>
          <a:p>
            <a:pPr eaLnBrk="1" hangingPunct="1">
              <a:defRPr/>
            </a:pPr>
            <a:r>
              <a:rPr lang="sr-Latn-CS" sz="2400" dirty="0" smtClean="0">
                <a:solidFill>
                  <a:schemeClr val="accent1"/>
                </a:solidFill>
              </a:rPr>
              <a:t>Alternativni vidovi </a:t>
            </a:r>
            <a:r>
              <a:rPr lang="sr-Latn-CS" sz="2400" dirty="0" smtClean="0"/>
              <a:t>tretmana...(terapija magnetima, svetlom, aromaterapija, spiritualno isceljenje...)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Osnovna tri domena  psihoterapije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dirty="0" smtClean="0"/>
              <a:t>Lečenje- Otklanjanje ili ublažavanje psihičkih simptoma – bolje osećanje, i funkcionisanje pacijenta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dirty="0" smtClean="0"/>
              <a:t>Razvoj - Pomoć klijentu u prevazilaženju razvojnih zastoja, realizovanju razvojnih potencijala i poboljšanju kvaliteta života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dirty="0" smtClean="0"/>
              <a:t>Prevencija – ojačavanje klijenta za buduća iskustva i time preveniranje novih psihičkih tegoba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i="1" dirty="0" smtClean="0">
                <a:solidFill>
                  <a:schemeClr val="accent1"/>
                </a:solidFill>
              </a:rPr>
              <a:t>Jednom sprovedena psihoterapija ne garantuje život bez problema, ali osnažuje klijenta da ih spremnije dočeka i sa njima se lakše nosi!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Raznovrsnost ciljeva u psihoterapiji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886325"/>
          </a:xfrm>
        </p:spPr>
        <p:txBody>
          <a:bodyPr/>
          <a:lstStyle/>
          <a:p>
            <a:pPr eaLnBrk="1" hangingPunct="1"/>
            <a:r>
              <a:rPr lang="sr-Latn-CS" sz="2800" dirty="0" smtClean="0"/>
              <a:t>Berger (1990): Izvlačenje osobe, para ili grupe iz stanja regresije, patnje ili bolesti u stanje normalnosti (kao pre bolesti) i zadržavanje u tom stanju što duže. Pomoć nezadovoljnima da žive bolje. Puno ostvarenje ljudskih potencijala (visok kvalitet života u celini)</a:t>
            </a:r>
          </a:p>
          <a:p>
            <a:pPr eaLnBrk="1" hangingPunct="1"/>
            <a:r>
              <a:rPr lang="sr-Latn-CS" sz="2800" dirty="0" smtClean="0"/>
              <a:t>I još – podrška, psihoedukacija, prilagođavanje novim okolnostima, intervencije u krizi, rešavanje problema i donošenje odluka, saniranje tegoba/simptoma, uvid/razumevanje, promena ličnosti – načina života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sihoterapijskim metodama se interveniše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 nivou ponašanja (naročito govornog)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intrapsihičkom nivou</a:t>
            </a:r>
          </a:p>
          <a:p>
            <a:r>
              <a:rPr lang="sr-Latn-RS" dirty="0" smtClean="0"/>
              <a:t> </a:t>
            </a:r>
            <a:r>
              <a:rPr lang="en-US" dirty="0" smtClean="0"/>
              <a:t>N</a:t>
            </a:r>
            <a:r>
              <a:rPr lang="sr-Latn-RS" dirty="0" smtClean="0"/>
              <a:t>a nivou neposrednog okruženja (npr . </a:t>
            </a:r>
            <a:r>
              <a:rPr lang="en-US" dirty="0" smtClean="0"/>
              <a:t>R</a:t>
            </a:r>
            <a:r>
              <a:rPr lang="sr-Latn-RS" dirty="0" smtClean="0"/>
              <a:t>ad sa porodicom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sr-Latn-RS" dirty="0" smtClean="0"/>
              <a:t>š</a:t>
            </a:r>
            <a:r>
              <a:rPr lang="en-US" dirty="0" err="1" smtClean="0"/>
              <a:t>kolskim</a:t>
            </a:r>
            <a:r>
              <a:rPr lang="sr-Latn-RS" dirty="0" smtClean="0"/>
              <a:t> okruženjem kako bi se posredno delovalo i na klijenta, npr. na dete sa jezičkim poremećajem)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Promena u psihoterapiji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4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Podrazumeva psihičku promenu - na planu osećanja, vrednosti, stavova, misli, ponašanja,</a:t>
            </a:r>
            <a:r>
              <a:rPr lang="en-US" dirty="0" err="1" smtClean="0">
                <a:solidFill>
                  <a:srgbClr val="FF0000"/>
                </a:solidFill>
              </a:rPr>
              <a:t>govora</a:t>
            </a:r>
            <a:r>
              <a:rPr lang="sr-Latn-CS" dirty="0" smtClean="0"/>
              <a:t> i/ili odnosa (prema sebi i drugima).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Može biti dubinska (restrukturacija ličnosti) ili površinska, očigledna ili diskretna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Zavisi od </a:t>
            </a:r>
            <a:r>
              <a:rPr lang="sr-Latn-CS" dirty="0" smtClean="0">
                <a:solidFill>
                  <a:schemeClr val="accent1"/>
                </a:solidFill>
              </a:rPr>
              <a:t>kapaciteta</a:t>
            </a:r>
            <a:r>
              <a:rPr lang="sr-Latn-CS" dirty="0" smtClean="0"/>
              <a:t> i </a:t>
            </a:r>
            <a:r>
              <a:rPr lang="sr-Latn-CS" dirty="0" smtClean="0">
                <a:solidFill>
                  <a:schemeClr val="accent1"/>
                </a:solidFill>
              </a:rPr>
              <a:t>motivacije</a:t>
            </a:r>
            <a:r>
              <a:rPr lang="sr-Latn-CS" dirty="0" smtClean="0"/>
              <a:t> klijenta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r-Latn-C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P</a:t>
            </a:r>
            <a:r>
              <a:rPr lang="sr-Latn-CS" smtClean="0">
                <a:solidFill>
                  <a:srgbClr val="C00000"/>
                </a:solidFill>
              </a:rPr>
              <a:t>sihoterapijsk</a:t>
            </a:r>
            <a:r>
              <a:rPr lang="en-US" smtClean="0">
                <a:solidFill>
                  <a:srgbClr val="C00000"/>
                </a:solidFill>
              </a:rPr>
              <a:t>i</a:t>
            </a:r>
            <a:r>
              <a:rPr lang="sr-Latn-CS" smtClean="0">
                <a:solidFill>
                  <a:srgbClr val="C00000"/>
                </a:solidFill>
              </a:rPr>
              <a:t> proces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040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R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Psihoterapijski</a:t>
            </a:r>
            <a:r>
              <a:rPr lang="en-US" sz="2000" dirty="0" smtClean="0"/>
              <a:t> </a:t>
            </a:r>
            <a:r>
              <a:rPr lang="en-US" sz="2000" dirty="0" err="1" smtClean="0"/>
              <a:t>proces</a:t>
            </a:r>
            <a:r>
              <a:rPr lang="en-US" sz="2000" dirty="0" smtClean="0"/>
              <a:t> se </a:t>
            </a:r>
            <a:r>
              <a:rPr lang="en-US" sz="2000" dirty="0" err="1" smtClean="0"/>
              <a:t>razlikuje</a:t>
            </a:r>
            <a:r>
              <a:rPr lang="en-US" sz="2000" dirty="0" smtClean="0"/>
              <a:t> u </a:t>
            </a:r>
            <a:r>
              <a:rPr lang="en-US" sz="2000" dirty="0" err="1" smtClean="0"/>
              <a:t>zavisnosti</a:t>
            </a:r>
            <a:r>
              <a:rPr lang="en-US" sz="2000" dirty="0" smtClean="0"/>
              <a:t> od </a:t>
            </a:r>
            <a:r>
              <a:rPr lang="en-US" sz="2000" dirty="0" err="1" smtClean="0"/>
              <a:t>psihoterapijskog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pristupa</a:t>
            </a:r>
            <a:r>
              <a:rPr lang="sr-Latn-RS" sz="2000" dirty="0" smtClean="0"/>
              <a:t> (škole)</a:t>
            </a:r>
            <a:r>
              <a:rPr lang="en-US" sz="2000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Ono</a:t>
            </a:r>
            <a:r>
              <a:rPr lang="sr-Latn-CS" sz="2000" dirty="0" smtClean="0"/>
              <a:t> što je svakako početna i jedna od ključnih faza u svim pristupima je </a:t>
            </a:r>
            <a:r>
              <a:rPr lang="sr-Latn-CS" sz="2000" dirty="0" smtClean="0">
                <a:solidFill>
                  <a:schemeClr val="accent1"/>
                </a:solidFill>
              </a:rPr>
              <a:t>uspostavljanje poverenja </a:t>
            </a:r>
            <a:r>
              <a:rPr lang="sr-Latn-CS" sz="2000" dirty="0" smtClean="0"/>
              <a:t>i </a:t>
            </a:r>
            <a:r>
              <a:rPr lang="sr-Latn-CS" sz="2000" dirty="0" smtClean="0">
                <a:solidFill>
                  <a:schemeClr val="accent1"/>
                </a:solidFill>
              </a:rPr>
              <a:t>dobrog odnosa terapeut-klijent</a:t>
            </a:r>
            <a:r>
              <a:rPr lang="sr-Latn-CS" sz="2000" dirty="0" smtClean="0"/>
              <a:t>. Bez dobro uspostavljenog odnosa, tehnika, teorija i strategije neće rezultirati uspehom.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sz="2000" dirty="0" smtClean="0"/>
              <a:t>Ovo je takodje važno u psihoterapijskom radu sa OSJP i često se postiže upotrebom  pretežno neverbalnih oblika komunikacije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r-Latn-CS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sz="2000" dirty="0" smtClean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Kako se stiče poverenje klijenta? 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Empatijom</a:t>
            </a:r>
          </a:p>
          <a:p>
            <a:pPr eaLnBrk="1" hangingPunct="1"/>
            <a:r>
              <a:rPr lang="sr-Latn-CS" dirty="0" smtClean="0"/>
              <a:t>Bezuslovnim prihvatanjem klijenta</a:t>
            </a:r>
          </a:p>
          <a:p>
            <a:pPr eaLnBrk="1" hangingPunct="1"/>
            <a:r>
              <a:rPr lang="sr-Latn-CS" dirty="0" smtClean="0"/>
              <a:t>Konkretnim  jasnim i jednostavnim  rečnikom i gestovima kojima terapeut opisuje situaciju klijenta, smisleno odgovarajući na verbalan i neverbalni sadržaj koji mu klijent nudi</a:t>
            </a: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chemeClr val="accent2"/>
                </a:solidFill>
              </a:rPr>
              <a:t>Empatija psihoterapeuta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j</a:t>
            </a:r>
            <a:r>
              <a:rPr lang="sl-SI" dirty="0" smtClean="0"/>
              <a:t>e „složeni </a:t>
            </a:r>
            <a:r>
              <a:rPr lang="sl-SI" dirty="0"/>
              <a:t>kognitivno-afektivni fenomen doživljavanja i razumevanja svesnih i nesvesnih stanja druge osobe, baziran na sposobnosti da se saznaju tuđa </a:t>
            </a:r>
            <a:r>
              <a:rPr lang="sl-SI" dirty="0" smtClean="0"/>
              <a:t>iskustva“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(T. Vukosavljević-Gvozden)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Dakle može se odnositi na </a:t>
            </a:r>
            <a:r>
              <a:rPr lang="sl-SI" dirty="0" smtClean="0">
                <a:solidFill>
                  <a:schemeClr val="accent1"/>
                </a:solidFill>
              </a:rPr>
              <a:t>emocionalno funkcionisanje</a:t>
            </a:r>
            <a:r>
              <a:rPr lang="sl-SI" dirty="0" smtClean="0"/>
              <a:t> – kada razumemo kako se klijent oseća, i na </a:t>
            </a:r>
            <a:r>
              <a:rPr lang="sl-SI" dirty="0" smtClean="0">
                <a:solidFill>
                  <a:schemeClr val="accent1"/>
                </a:solidFill>
              </a:rPr>
              <a:t>kognitivnu empatiju </a:t>
            </a:r>
            <a:r>
              <a:rPr lang="sl-SI" dirty="0" smtClean="0"/>
              <a:t>– kada pokazujemo da razumemo ono što i kako klijent misli.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2"/>
                </a:solidFill>
              </a:rPr>
              <a:t/>
            </a:r>
            <a:br>
              <a:rPr lang="sl-SI" dirty="0" smtClean="0">
                <a:solidFill>
                  <a:schemeClr val="accent2"/>
                </a:solidFill>
              </a:rPr>
            </a:br>
            <a:r>
              <a:rPr lang="sl-SI" dirty="0" smtClean="0">
                <a:solidFill>
                  <a:schemeClr val="accent2"/>
                </a:solidFill>
              </a:rPr>
              <a:t>Funkcije </a:t>
            </a:r>
            <a:r>
              <a:rPr lang="sl-SI" dirty="0">
                <a:solidFill>
                  <a:schemeClr val="accent2"/>
                </a:solidFill>
              </a:rPr>
              <a:t>empatije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Osim što pomaže razvijanju snažnog osećanja poverenja prema terapeutu , ona i</a:t>
            </a:r>
          </a:p>
          <a:p>
            <a:pPr eaLnBrk="1" hangingPunct="1"/>
            <a:r>
              <a:rPr lang="sl-SI" smtClean="0"/>
              <a:t>Pomaže klijentu da postane svestan svojih osećanja (terapeut osmišljava i pridaje značenja klijentovom iskustvu), i</a:t>
            </a:r>
            <a:endParaRPr lang="en-US" smtClean="0"/>
          </a:p>
          <a:p>
            <a:pPr eaLnBrk="1" hangingPunct="1"/>
            <a:r>
              <a:rPr lang="sl-SI" smtClean="0"/>
              <a:t>Pomaže klijentu da prihvati i istraži svoja osećanja</a:t>
            </a: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Bezuslovno prihvatanje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Podrazumeva prihvatanje odnosno neosuđivanje druge osobe u celini, bez obzira kako se osoba ponaša ili šta govori</a:t>
            </a:r>
          </a:p>
          <a:p>
            <a:pPr eaLnBrk="1" hangingPunct="1"/>
            <a:r>
              <a:rPr lang="sr-Latn-CS" smtClean="0"/>
              <a:t>Ono što možemo da ocenimo, i čemu možemo da postavimo granicu to je ponašanje, ali tako da osoba zna da je uvek prihvaćena – da neće biti odbačena zato što je uradila ili rekla nešto</a:t>
            </a:r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Šta je lekovito u psihoterapiji?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Specifičan odnos između terapeuta i klijenta</a:t>
            </a:r>
          </a:p>
          <a:p>
            <a:pPr eaLnBrk="1" hangingPunct="1"/>
            <a:r>
              <a:rPr lang="sl-SI" smtClean="0"/>
              <a:t>Sigurno mesto - stalna postavka (seting) </a:t>
            </a:r>
          </a:p>
          <a:p>
            <a:pPr eaLnBrk="1" hangingPunct="1"/>
            <a:r>
              <a:rPr lang="sr-Latn-CS" smtClean="0"/>
              <a:t>Racionalno objašnjenje simptoma i procedure</a:t>
            </a:r>
            <a:r>
              <a:rPr lang="sl-SI" smtClean="0"/>
              <a:t>-TEORIJA </a:t>
            </a:r>
            <a:endParaRPr lang="en-US" smtClean="0"/>
          </a:p>
          <a:p>
            <a:pPr eaLnBrk="1" hangingPunct="1"/>
            <a:r>
              <a:rPr lang="sr-Latn-CS" smtClean="0"/>
              <a:t>Specifične terapijske veštine i intervencije</a:t>
            </a:r>
          </a:p>
          <a:p>
            <a:pPr eaLnBrk="1" hangingPunct="1"/>
            <a:r>
              <a:rPr lang="sr-Latn-CS" smtClean="0"/>
              <a:t>Uticaj i orjentisanje klijenta na korišćenje vanterapijskih resursa – društveni resursi i sistemi podrške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Nespecifični faktori 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To su faktori koji doprinose boljitku a ne pripadaju isključivo psihoterapijskom odnosu. </a:t>
            </a:r>
            <a:r>
              <a:rPr lang="sr-Latn-CS" i="1" dirty="0" smtClean="0">
                <a:solidFill>
                  <a:srgbClr val="C00000"/>
                </a:solidFill>
              </a:rPr>
              <a:t>Ako ih obezbedite za svoje klijente sa jezičkim poremećajima, možete značajno doprineti njihovom boljitku.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To su</a:t>
            </a:r>
            <a:endParaRPr lang="en-US" sz="1600" dirty="0"/>
          </a:p>
          <a:p>
            <a:pPr marL="8001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err="1">
                <a:solidFill>
                  <a:schemeClr val="accent1"/>
                </a:solidFill>
              </a:rPr>
              <a:t>Podrška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sr-Latn-CS" dirty="0" smtClean="0"/>
              <a:t> – klijent zna da će u tom odnosu uvek biti prihvaćen i imati podršku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Prilika </a:t>
            </a:r>
            <a:r>
              <a:rPr lang="de-DE" dirty="0"/>
              <a:t>za </a:t>
            </a:r>
            <a:r>
              <a:rPr lang="de-DE" dirty="0" smtClean="0">
                <a:solidFill>
                  <a:schemeClr val="accent1"/>
                </a:solidFill>
              </a:rPr>
              <a:t>otv</a:t>
            </a:r>
            <a:r>
              <a:rPr lang="sr-Latn-CS" dirty="0" smtClean="0">
                <a:solidFill>
                  <a:schemeClr val="accent1"/>
                </a:solidFill>
              </a:rPr>
              <a:t>a</a:t>
            </a:r>
            <a:r>
              <a:rPr lang="de-DE" dirty="0" smtClean="0">
                <a:solidFill>
                  <a:schemeClr val="accent1"/>
                </a:solidFill>
              </a:rPr>
              <a:t>ranje</a:t>
            </a:r>
            <a:r>
              <a:rPr lang="sr-Latn-CS" dirty="0" smtClean="0">
                <a:solidFill>
                  <a:schemeClr val="accent1"/>
                </a:solidFill>
              </a:rPr>
              <a:t> </a:t>
            </a:r>
            <a:r>
              <a:rPr lang="sr-Latn-CS" dirty="0" smtClean="0"/>
              <a:t>– mnogi ljudi po prvi put na psihoterapiji, na „bezbednom mestu“ dele sa nekim svoje intimne probleme</a:t>
            </a:r>
            <a:endParaRPr lang="en-US" sz="1600" dirty="0"/>
          </a:p>
          <a:p>
            <a:pPr marL="8001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sr-Latn-RS" dirty="0" smtClean="0"/>
              <a:t>sihoterapija daje r</a:t>
            </a:r>
            <a:r>
              <a:rPr lang="de-DE" dirty="0" smtClean="0"/>
              <a:t>azlog</a:t>
            </a:r>
            <a:r>
              <a:rPr lang="sr-Latn-RS" dirty="0" smtClean="0"/>
              <a:t>e</a:t>
            </a:r>
            <a:r>
              <a:rPr lang="de-DE" dirty="0" smtClean="0"/>
              <a:t> </a:t>
            </a:r>
            <a:r>
              <a:rPr lang="de-DE" dirty="0"/>
              <a:t>za </a:t>
            </a:r>
            <a:r>
              <a:rPr lang="de-DE" dirty="0">
                <a:solidFill>
                  <a:schemeClr val="accent1"/>
                </a:solidFill>
              </a:rPr>
              <a:t>nadu</a:t>
            </a:r>
            <a:r>
              <a:rPr lang="de-DE" dirty="0"/>
              <a:t>.</a:t>
            </a: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C00000"/>
                </a:solidFill>
              </a:rPr>
              <a:t>Ko može da se bavi psihoterapijom?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 najužim propisima – psiholozi i psihijatri, a po širim i socijalni radnici, pedagozi i specijalni pedagozi, specijalni edukatori i rehabilitatori,  psihijatrijske med. sestre koji prođu posebnu obuku/edukaciju iz nekih vrsta psihoterapije u skladu sa nacionalnim i svetskim propisima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Postoje i </a:t>
            </a:r>
            <a:r>
              <a:rPr lang="sr-Latn-CS" dirty="0" smtClean="0">
                <a:solidFill>
                  <a:schemeClr val="accent1"/>
                </a:solidFill>
              </a:rPr>
              <a:t>paraprofesionalci</a:t>
            </a:r>
            <a:r>
              <a:rPr lang="sr-Latn-CS" dirty="0" smtClean="0"/>
              <a:t> – oni koji završe deo obuke  i mogu da obavljaju ograničene intervencije pod supervizijom – npr. da vode grupe itd.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bavi</a:t>
            </a:r>
            <a:r>
              <a:rPr lang="en-US" dirty="0" smtClean="0"/>
              <a:t> </a:t>
            </a:r>
            <a:r>
              <a:rPr lang="en-US" dirty="0" err="1" smtClean="0"/>
              <a:t>psihoterapijom</a:t>
            </a:r>
            <a:r>
              <a:rPr lang="en-US" dirty="0" smtClean="0"/>
              <a:t> </a:t>
            </a:r>
            <a:r>
              <a:rPr lang="sr-Latn-RS" dirty="0" smtClean="0"/>
              <a:t>osoba sa jezičkim poremećajima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Psiholozi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psihijatri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O</a:t>
            </a:r>
            <a:r>
              <a:rPr lang="sr-Latn-RS" dirty="0" smtClean="0"/>
              <a:t>SJP</a:t>
            </a:r>
            <a:r>
              <a:rPr lang="en-US" dirty="0" smtClean="0"/>
              <a:t> </a:t>
            </a:r>
            <a:r>
              <a:rPr lang="sr-Latn-RS" dirty="0" smtClean="0"/>
              <a:t>i završili su edukaciju iz nekog oblika psihoterapijskog rada</a:t>
            </a:r>
            <a:endParaRPr lang="en-US" dirty="0" smtClean="0"/>
          </a:p>
          <a:p>
            <a:r>
              <a:rPr lang="sr-Latn-RS" dirty="0" smtClean="0"/>
              <a:t>Logopedi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završili</a:t>
            </a:r>
            <a:r>
              <a:rPr lang="en-US" dirty="0" smtClean="0"/>
              <a:t> </a:t>
            </a:r>
            <a:r>
              <a:rPr lang="en-US" dirty="0" err="1" smtClean="0"/>
              <a:t>edukaciju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psihoterapije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pogodna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specifičnom</a:t>
            </a:r>
            <a:r>
              <a:rPr lang="en-US" dirty="0" smtClean="0"/>
              <a:t> </a:t>
            </a:r>
            <a:r>
              <a:rPr lang="en-US" dirty="0" err="1" smtClean="0"/>
              <a:t>kategorijom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Šta  je psihoterapija?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6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i="1" dirty="0" smtClean="0"/>
              <a:t>Oblik </a:t>
            </a:r>
            <a:r>
              <a:rPr lang="sr-Latn-CS" i="1" dirty="0" smtClean="0">
                <a:solidFill>
                  <a:schemeClr val="accent1"/>
                </a:solidFill>
              </a:rPr>
              <a:t>formalne</a:t>
            </a:r>
            <a:r>
              <a:rPr lang="sr-Latn-CS" i="1" dirty="0" smtClean="0"/>
              <a:t> psihološke pomoći ljudima koji imaju određene psihičke tegobe  i životne probleme, kada nisu u stanju da ih samostalno prevaziđu, a prirodni sistemi pomoći i podrške bližnjih (rodbine, prijatelja) izostanu ili se pokažu kao nedovoljni, neodgovarajući)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 </a:t>
            </a:r>
            <a:r>
              <a:rPr lang="sr-Latn-CS" sz="2400" dirty="0" smtClean="0"/>
              <a:t>(J. Srna i T. Vukosavljević-Gvozden)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C00000"/>
                </a:solidFill>
              </a:rPr>
              <a:t>Gde može da se obavlja psihoterapija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Obavlja se u psihijatrijskim i opštim bolnicama, centrima za mentalno zdravlje, u privatnoj praksi, u psihološkim savetovalištima, u centrima za smeštaj dece i adolescenata, na univerzitetima, u školskom sistemu, u zatvorima i policijskim odeljenjima, u industriji....... </a:t>
            </a:r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C00000"/>
                </a:solidFill>
              </a:rPr>
              <a:t>Psihoterapija u našoj zemlji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Već više od pola veka psihoterapija je prisutna u institucionalnoj i privatnoj praksi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Razvoj psihoterapije kod nas uglavnom prati razvoj psihoterapije u svetu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Prisutni su svi veći psihoterapijski  modaliteti i odgovarajuća nacionalna udruženja koja imaju dozvole da sprovode odgovarajuće edukacije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Postoji usaglašenost sa međunarodnim procedurama i propisima za edukaciju, kao i povezanost sa odgovarajućim udruženjima u svetu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Nacionalno udruženje </a:t>
            </a:r>
            <a:r>
              <a:rPr lang="en-US" dirty="0" smtClean="0">
                <a:hlinkClick r:id="rId2"/>
              </a:rPr>
              <a:t>http://www.sdpt.org/</a:t>
            </a:r>
            <a:endParaRPr lang="sr-Latn-C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Poremećaji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psihičkog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života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ljudsko</a:t>
            </a:r>
            <a:r>
              <a:rPr lang="en-US" dirty="0" smtClean="0"/>
              <a:t> </a:t>
            </a:r>
            <a:r>
              <a:rPr lang="en-US" dirty="0" err="1" smtClean="0"/>
              <a:t>biće</a:t>
            </a:r>
            <a:r>
              <a:rPr lang="en-US" dirty="0" smtClean="0"/>
              <a:t> se </a:t>
            </a:r>
            <a:r>
              <a:rPr lang="en-US" dirty="0" err="1" smtClean="0"/>
              <a:t>povremeno</a:t>
            </a:r>
            <a:r>
              <a:rPr lang="en-US" dirty="0" smtClean="0"/>
              <a:t> </a:t>
            </a:r>
            <a:r>
              <a:rPr lang="en-US" dirty="0" err="1" smtClean="0"/>
              <a:t>ponaša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neuobičajen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nepredvidiv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neprijatna</a:t>
            </a:r>
            <a:r>
              <a:rPr lang="en-US" dirty="0" smtClean="0"/>
              <a:t> </a:t>
            </a:r>
            <a:r>
              <a:rPr lang="en-US" dirty="0" err="1" smtClean="0"/>
              <a:t>osećanja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povremene</a:t>
            </a:r>
            <a:r>
              <a:rPr lang="en-US" dirty="0" smtClean="0"/>
              <a:t> </a:t>
            </a:r>
            <a:r>
              <a:rPr lang="en-US" dirty="0" err="1" smtClean="0"/>
              <a:t>krize</a:t>
            </a:r>
            <a:r>
              <a:rPr lang="en-US" dirty="0" smtClean="0"/>
              <a:t>   </a:t>
            </a:r>
            <a:r>
              <a:rPr lang="en-US" dirty="0" err="1" smtClean="0"/>
              <a:t>ali</a:t>
            </a:r>
            <a:endParaRPr lang="en-US" dirty="0" smtClean="0"/>
          </a:p>
          <a:p>
            <a:pPr eaLnBrk="1" hangingPunct="1"/>
            <a:r>
              <a:rPr lang="en-US" dirty="0" err="1" smtClean="0"/>
              <a:t>Izvesne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trajnije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nervozne</a:t>
            </a:r>
            <a:r>
              <a:rPr lang="en-US" dirty="0" smtClean="0"/>
              <a:t>, </a:t>
            </a:r>
            <a:r>
              <a:rPr lang="en-US" dirty="0" err="1" smtClean="0"/>
              <a:t>uplašene</a:t>
            </a:r>
            <a:r>
              <a:rPr lang="en-US" dirty="0" smtClean="0"/>
              <a:t> , </a:t>
            </a:r>
            <a:r>
              <a:rPr lang="en-US" dirty="0" err="1" smtClean="0"/>
              <a:t>besne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depresivne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trajnije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neprijatnih</a:t>
            </a:r>
            <a:r>
              <a:rPr lang="en-US" dirty="0" smtClean="0"/>
              <a:t> </a:t>
            </a:r>
            <a:r>
              <a:rPr lang="en-US" dirty="0" err="1" smtClean="0"/>
              <a:t>emocionalnih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se </a:t>
            </a:r>
            <a:r>
              <a:rPr lang="en-US" dirty="0" err="1" smtClean="0"/>
              <a:t>konstantno</a:t>
            </a:r>
            <a:r>
              <a:rPr lang="en-US" dirty="0" smtClean="0"/>
              <a:t> </a:t>
            </a:r>
            <a:r>
              <a:rPr lang="en-US" dirty="0" err="1" smtClean="0"/>
              <a:t>ponašaju</a:t>
            </a:r>
            <a:r>
              <a:rPr lang="en-US" dirty="0" smtClean="0"/>
              <a:t> </a:t>
            </a:r>
            <a:r>
              <a:rPr lang="en-US" dirty="0" err="1" smtClean="0"/>
              <a:t>neodgovarajuće</a:t>
            </a:r>
            <a:r>
              <a:rPr lang="en-US" dirty="0" smtClean="0"/>
              <a:t> . </a:t>
            </a:r>
            <a:endParaRPr lang="sr-Latn-RS" dirty="0" smtClean="0"/>
          </a:p>
          <a:p>
            <a:pPr eaLnBrk="1" hangingPunct="1"/>
            <a:r>
              <a:rPr lang="sr-Latn-RS" dirty="0" smtClean="0"/>
              <a:t>Nije uvek lako povući granicu između MB iMZ</a:t>
            </a: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x-none" dirty="0" smtClean="0">
                <a:solidFill>
                  <a:srgbClr val="C00000"/>
                </a:solidFill>
              </a:rPr>
              <a:t>ostoje različite klasifikacije poremećaja mentalnog zdravlja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</a:t>
            </a:r>
            <a:r>
              <a:rPr lang="x-none" dirty="0" smtClean="0"/>
              <a:t>lasifikacij</a:t>
            </a:r>
            <a:r>
              <a:rPr lang="en-US" dirty="0" smtClean="0"/>
              <a:t>e</a:t>
            </a:r>
            <a:r>
              <a:rPr lang="x-none" dirty="0" smtClean="0"/>
              <a:t> koj</a:t>
            </a:r>
            <a:r>
              <a:rPr lang="en-US" dirty="0" smtClean="0"/>
              <a:t>e</a:t>
            </a:r>
            <a:r>
              <a:rPr lang="x-none" dirty="0" smtClean="0"/>
              <a:t> danas koristi većina kliničkih psihologa i </a:t>
            </a:r>
            <a:r>
              <a:rPr lang="x-none" smtClean="0"/>
              <a:t>psihijatara jes</a:t>
            </a:r>
            <a:r>
              <a:rPr lang="en-US" dirty="0" smtClean="0"/>
              <a:t>u</a:t>
            </a:r>
            <a:r>
              <a:rPr lang="x-none" smtClean="0"/>
              <a:t> </a:t>
            </a:r>
            <a:r>
              <a:rPr lang="x-none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dirty="0"/>
              <a:t> </a:t>
            </a:r>
            <a:r>
              <a:rPr lang="x-none" dirty="0" smtClean="0"/>
              <a:t>   </a:t>
            </a:r>
            <a:r>
              <a:rPr lang="en-US" dirty="0" smtClean="0"/>
              <a:t>1.</a:t>
            </a:r>
            <a:r>
              <a:rPr lang="x-none" dirty="0" smtClean="0">
                <a:solidFill>
                  <a:srgbClr val="FF0000"/>
                </a:solidFill>
              </a:rPr>
              <a:t>D</a:t>
            </a:r>
            <a:r>
              <a:rPr lang="x-none" dirty="0" smtClean="0">
                <a:solidFill>
                  <a:schemeClr val="accent1"/>
                </a:solidFill>
              </a:rPr>
              <a:t>IJAGNOSTIČKI I </a:t>
            </a:r>
            <a:r>
              <a:rPr lang="x-none" dirty="0" smtClean="0">
                <a:solidFill>
                  <a:srgbClr val="FF0000"/>
                </a:solidFill>
              </a:rPr>
              <a:t>S</a:t>
            </a:r>
            <a:r>
              <a:rPr lang="x-none" dirty="0" smtClean="0">
                <a:solidFill>
                  <a:schemeClr val="accent1"/>
                </a:solidFill>
              </a:rPr>
              <a:t>TATISTIČKI</a:t>
            </a:r>
            <a:r>
              <a:rPr lang="x-none" dirty="0" smtClean="0"/>
              <a:t> </a:t>
            </a:r>
            <a:r>
              <a:rPr lang="x-none" dirty="0" smtClean="0">
                <a:solidFill>
                  <a:srgbClr val="FF0000"/>
                </a:solidFill>
              </a:rPr>
              <a:t>P</a:t>
            </a:r>
            <a:r>
              <a:rPr lang="x-none" dirty="0" smtClean="0">
                <a:solidFill>
                  <a:schemeClr val="accent1"/>
                </a:solidFill>
              </a:rPr>
              <a:t>RIRUČNIK</a:t>
            </a:r>
            <a:r>
              <a:rPr lang="x-none" dirty="0" smtClean="0"/>
              <a:t> </a:t>
            </a:r>
            <a:r>
              <a:rPr lang="x-none" dirty="0" smtClean="0">
                <a:solidFill>
                  <a:schemeClr val="accent1"/>
                </a:solidFill>
              </a:rPr>
              <a:t>MENTALNIH POREMEĆAJA (</a:t>
            </a:r>
            <a:r>
              <a:rPr lang="x-none" dirty="0" smtClean="0">
                <a:solidFill>
                  <a:srgbClr val="FF0000"/>
                </a:solidFill>
              </a:rPr>
              <a:t>DSM</a:t>
            </a:r>
            <a:r>
              <a:rPr lang="x-none" dirty="0" smtClean="0">
                <a:solidFill>
                  <a:schemeClr val="accent1"/>
                </a:solidFill>
              </a:rPr>
              <a:t>) </a:t>
            </a:r>
            <a:r>
              <a:rPr lang="x-none" dirty="0" smtClean="0"/>
              <a:t>koji je objavila Američka psihijatrijska asocijacija (APA).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x-none" smtClean="0"/>
              <a:t>Danas je u upotrebi </a:t>
            </a:r>
            <a:r>
              <a:rPr lang="en-US" dirty="0" smtClean="0">
                <a:solidFill>
                  <a:schemeClr val="accent1"/>
                </a:solidFill>
              </a:rPr>
              <a:t>DSM-IV</a:t>
            </a:r>
            <a:r>
              <a:rPr lang="sr-Latn-CS" dirty="0" smtClean="0">
                <a:solidFill>
                  <a:schemeClr val="accent1"/>
                </a:solidFill>
              </a:rPr>
              <a:t>-TR</a:t>
            </a:r>
            <a:r>
              <a:rPr lang="x-none" smtClean="0">
                <a:solidFill>
                  <a:schemeClr val="accent1"/>
                </a:solidFill>
              </a:rPr>
              <a:t> (</a:t>
            </a:r>
            <a:r>
              <a:rPr lang="sr-Latn-CS" dirty="0" smtClean="0">
                <a:solidFill>
                  <a:schemeClr val="accent1"/>
                </a:solidFill>
              </a:rPr>
              <a:t>2000</a:t>
            </a:r>
            <a:r>
              <a:rPr lang="x-none" smtClean="0">
                <a:solidFill>
                  <a:schemeClr val="accent1"/>
                </a:solidFill>
              </a:rPr>
              <a:t>.g.)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DSM-5</a:t>
            </a:r>
            <a:endParaRPr lang="x-none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x-none" smtClean="0">
                <a:solidFill>
                  <a:srgbClr val="FF0000"/>
                </a:solidFill>
              </a:rPr>
              <a:t> </a:t>
            </a:r>
            <a:r>
              <a:rPr lang="x-none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en-US" dirty="0" smtClean="0">
                <a:solidFill>
                  <a:srgbClr val="FF0000"/>
                </a:solidFill>
              </a:rPr>
              <a:t> ICD</a:t>
            </a:r>
            <a:r>
              <a:rPr lang="x-none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x-none" dirty="0" smtClean="0">
                <a:solidFill>
                  <a:schemeClr val="accent1"/>
                </a:solidFill>
              </a:rPr>
              <a:t>Internacionalna </a:t>
            </a:r>
            <a:r>
              <a:rPr lang="x-none" smtClean="0">
                <a:solidFill>
                  <a:schemeClr val="accent1"/>
                </a:solidFill>
              </a:rPr>
              <a:t>klasifikacija bolesti</a:t>
            </a:r>
            <a:r>
              <a:rPr lang="sr-Latn-CS" dirty="0" smtClean="0">
                <a:solidFill>
                  <a:schemeClr val="accent1"/>
                </a:solidFill>
              </a:rPr>
              <a:t>, </a:t>
            </a:r>
            <a:r>
              <a:rPr lang="sr-Latn-CS" dirty="0" smtClean="0"/>
              <a:t>koju je objavila Svetska zdravstvena organizacija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DSM sadrži pet dimenzija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1 .formalni psihijatrijski sindrom (npr. </a:t>
            </a:r>
            <a:r>
              <a:rPr lang="x-none" dirty="0"/>
              <a:t>d</a:t>
            </a:r>
            <a:r>
              <a:rPr lang="x-none" dirty="0" smtClean="0"/>
              <a:t>epresi- vna psihoza ili distimički poremećaj)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2.poremećaj ličnosti za odrasle i razvojni poremećaji za </a:t>
            </a:r>
            <a:r>
              <a:rPr lang="x-none" smtClean="0"/>
              <a:t>decu </a:t>
            </a:r>
            <a:r>
              <a:rPr lang="x-none" smtClean="0"/>
              <a:t>(</a:t>
            </a:r>
            <a:r>
              <a:rPr lang="sr-Latn-RS" dirty="0" smtClean="0"/>
              <a:t>npr. </a:t>
            </a:r>
            <a:r>
              <a:rPr lang="x-none" smtClean="0"/>
              <a:t>histerična </a:t>
            </a:r>
            <a:r>
              <a:rPr lang="x-none" dirty="0" smtClean="0"/>
              <a:t>ličnost)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3. nementalni medicinski </a:t>
            </a:r>
            <a:r>
              <a:rPr lang="x-none" smtClean="0"/>
              <a:t>poremećaj </a:t>
            </a:r>
            <a:r>
              <a:rPr lang="x-none" smtClean="0"/>
              <a:t>(</a:t>
            </a:r>
            <a:r>
              <a:rPr lang="sr-Latn-RS" dirty="0" smtClean="0"/>
              <a:t>npr. </a:t>
            </a:r>
            <a:r>
              <a:rPr lang="x-none" smtClean="0"/>
              <a:t>hipertenzija</a:t>
            </a:r>
            <a:r>
              <a:rPr lang="x-none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4. jačina psihosocijalnog stresa 1 god. </a:t>
            </a:r>
            <a:r>
              <a:rPr lang="x-none" dirty="0"/>
              <a:t>p</a:t>
            </a:r>
            <a:r>
              <a:rPr lang="x-none" dirty="0" smtClean="0"/>
              <a:t>re por.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</a:t>
            </a:r>
            <a:r>
              <a:rPr lang="x-none" smtClean="0"/>
              <a:t>(</a:t>
            </a:r>
            <a:r>
              <a:rPr lang="sr-Latn-RS" dirty="0" smtClean="0"/>
              <a:t>npr. </a:t>
            </a:r>
            <a:r>
              <a:rPr lang="x-none" smtClean="0"/>
              <a:t>razvod </a:t>
            </a:r>
            <a:r>
              <a:rPr lang="x-none" dirty="0" smtClean="0"/>
              <a:t>iniciran od strane muža)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dirty="0"/>
              <a:t> </a:t>
            </a:r>
            <a:r>
              <a:rPr lang="x-none" dirty="0" smtClean="0"/>
              <a:t>   5. najviši nivo adaptivnog ponašanja 1 god</a:t>
            </a:r>
            <a:r>
              <a:rPr lang="x-none" smtClean="0"/>
              <a:t>. </a:t>
            </a:r>
            <a:r>
              <a:rPr lang="sr-Latn-RS" dirty="0" smtClean="0"/>
              <a:t>p</a:t>
            </a:r>
            <a:r>
              <a:rPr lang="x-none" smtClean="0"/>
              <a:t>re</a:t>
            </a:r>
            <a:r>
              <a:rPr lang="sr-Latn-R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</a:t>
            </a:r>
            <a:r>
              <a:rPr lang="sr-Latn-RS" dirty="0" smtClean="0"/>
              <a:t>       </a:t>
            </a:r>
            <a:r>
              <a:rPr lang="x-none" smtClean="0"/>
              <a:t>(</a:t>
            </a:r>
            <a:r>
              <a:rPr lang="sr-Latn-RS" dirty="0" smtClean="0"/>
              <a:t>npr. radi ali ima </a:t>
            </a:r>
            <a:r>
              <a:rPr lang="x-none" smtClean="0"/>
              <a:t>teškoće </a:t>
            </a:r>
            <a:r>
              <a:rPr lang="x-none" dirty="0" smtClean="0"/>
              <a:t>izvršavanja obaveza </a:t>
            </a:r>
            <a:r>
              <a:rPr lang="x-none" smtClean="0"/>
              <a:t>na </a:t>
            </a:r>
            <a:r>
              <a:rPr lang="sr-Latn-RS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     </a:t>
            </a:r>
            <a:r>
              <a:rPr lang="x-none" smtClean="0"/>
              <a:t>poslu</a:t>
            </a:r>
            <a:r>
              <a:rPr lang="x-none" dirty="0" smtClean="0"/>
              <a:t>)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4663" y="0"/>
            <a:ext cx="10493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DSM-5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u="sng" dirty="0" smtClean="0"/>
              <a:t> Pod kategoriju </a:t>
            </a:r>
            <a:r>
              <a:rPr lang="sr-Latn-RS" u="sng" dirty="0" smtClean="0">
                <a:solidFill>
                  <a:srgbClr val="FF0000"/>
                </a:solidFill>
              </a:rPr>
              <a:t>komunikativni poremećaj </a:t>
            </a:r>
            <a:r>
              <a:rPr lang="sr-Latn-RS" u="sng" dirty="0" smtClean="0"/>
              <a:t>svrstava</a:t>
            </a:r>
            <a:r>
              <a:rPr lang="sr-Latn-RS" u="sng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S</a:t>
            </a:r>
            <a:r>
              <a:rPr lang="sr-Latn-RS" dirty="0" smtClean="0"/>
              <a:t>peech sound disorder (fonološki poremećaj)</a:t>
            </a:r>
          </a:p>
          <a:p>
            <a:pPr>
              <a:buNone/>
            </a:pPr>
            <a:r>
              <a:rPr lang="sr-Latn-RS" dirty="0" smtClean="0"/>
              <a:t>-Child onset fluency disorder (mucanje)</a:t>
            </a:r>
          </a:p>
          <a:p>
            <a:pPr>
              <a:buNone/>
            </a:pPr>
            <a:r>
              <a:rPr lang="sr-Latn-RS" dirty="0" smtClean="0"/>
              <a:t>-Socijalni komunikativni poremećaj (pragmatski poremećaj), poremećaj u društvenoj upotrebi verbalne i neverbalne komunikacije.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roblematično uvođenje novih nozoloških jedinica u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pr. dijagnoza: ORTOREXIA ubraja se među poremećaje ishrane (u koje spada i anorexia).</a:t>
            </a:r>
          </a:p>
          <a:p>
            <a:r>
              <a:rPr lang="sr-Latn-RS" dirty="0" smtClean="0"/>
              <a:t>Pod zvaničnim nazivom “ ortorexia nervosa”</a:t>
            </a:r>
          </a:p>
          <a:p>
            <a:pPr>
              <a:buNone/>
            </a:pPr>
            <a:r>
              <a:rPr lang="sr-Latn-RS" dirty="0" smtClean="0"/>
              <a:t>    navodi se da je za nju karakteristična želja za zdravom i čistom hranom, odnosno javlja se izražena, patološka želja za ovom vrstom hrane.</a:t>
            </a:r>
          </a:p>
          <a:p>
            <a:pPr>
              <a:buNone/>
            </a:pPr>
            <a:r>
              <a:rPr lang="sr-Latn-RS" dirty="0" smtClean="0"/>
              <a:t>Uz ovu dijagnozu propisuje se određena farmakoterapija ?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Stalne promene i dopune klasifikacija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sz="2800" dirty="0" smtClean="0"/>
              <a:t>Npr. DSM- III iz 1975g. više nije dijagnostikovala homoseksualnost kao poremećaj, APA je uklonila homoseksualnost iz klasifikacije</a:t>
            </a:r>
          </a:p>
          <a:p>
            <a:r>
              <a:rPr lang="sr-Latn-RS" sz="2800" dirty="0" smtClean="0"/>
              <a:t>Međutim dozvolila je plaćanje tretmana od strane osiguranja kada je u pitanju dijagnoza: </a:t>
            </a:r>
          </a:p>
          <a:p>
            <a:pPr>
              <a:buNone/>
            </a:pPr>
            <a:r>
              <a:rPr lang="sr-Latn-RS" sz="2800" dirty="0" smtClean="0"/>
              <a:t>“EGO DISTONIČNA HOMOSEKSUALNOST” koja se manifestuje : 1. perzistentnim nedostatkom heteroseksualnog uzbuđenja pri započinjanju i održavanju željenih heteroseksualnih odnosa</a:t>
            </a:r>
          </a:p>
          <a:p>
            <a:pPr>
              <a:buNone/>
            </a:pPr>
            <a:r>
              <a:rPr lang="sr-Latn-RS" sz="2800" dirty="0" smtClean="0"/>
              <a:t>2. </a:t>
            </a:r>
            <a:r>
              <a:rPr lang="en-US" sz="2800" dirty="0" smtClean="0"/>
              <a:t>P</a:t>
            </a:r>
            <a:r>
              <a:rPr lang="sr-Latn-RS" sz="2800" dirty="0" smtClean="0"/>
              <a:t>erzistentnim distresom od neželjenog homoseksualnog uzbuđenja </a:t>
            </a:r>
          </a:p>
          <a:p>
            <a:r>
              <a:rPr lang="sr-Latn-RS" sz="2800" dirty="0" smtClean="0"/>
              <a:t>ICD je nastavio sa dijagnozom homoseksualnosti do 1992. i objavljivanja ICD-10</a:t>
            </a:r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Pojavljivanje kritičkih tonova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800" b="1" dirty="0" err="1" smtClean="0"/>
              <a:t>Novije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verzije</a:t>
            </a:r>
            <a:r>
              <a:rPr lang="en-US" sz="2800" b="1" dirty="0" smtClean="0"/>
              <a:t> DSM </a:t>
            </a:r>
            <a:r>
              <a:rPr lang="en-US" sz="2800" b="1" dirty="0" err="1" smtClean="0"/>
              <a:t>iz</a:t>
            </a:r>
            <a:r>
              <a:rPr lang="en-US" sz="2800" b="1" dirty="0" smtClean="0"/>
              <a:t> 1994.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2000.g. </a:t>
            </a:r>
            <a:r>
              <a:rPr lang="en-US" sz="2800" b="1" dirty="0" err="1" smtClean="0"/>
              <a:t>izazvale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polemike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stručnjaka</a:t>
            </a:r>
            <a:endParaRPr lang="en-US" sz="2800" b="1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err="1" smtClean="0"/>
              <a:t>Mnogo</a:t>
            </a:r>
            <a:r>
              <a:rPr lang="en-US" sz="2400" dirty="0" smtClean="0"/>
              <a:t> </a:t>
            </a:r>
            <a:r>
              <a:rPr lang="en-US" sz="2400" dirty="0" err="1" smtClean="0"/>
              <a:t>zdrave</a:t>
            </a:r>
            <a:r>
              <a:rPr lang="en-US" sz="2400" dirty="0" smtClean="0"/>
              <a:t> </a:t>
            </a:r>
            <a:r>
              <a:rPr lang="en-US" sz="2400" dirty="0" err="1" smtClean="0"/>
              <a:t>dece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odraslih</a:t>
            </a:r>
            <a:r>
              <a:rPr lang="en-US" sz="2400" dirty="0" smtClean="0"/>
              <a:t> </a:t>
            </a:r>
            <a:r>
              <a:rPr lang="en-US" sz="2400" dirty="0" err="1" smtClean="0"/>
              <a:t>dobilo</a:t>
            </a:r>
            <a:r>
              <a:rPr lang="en-US" sz="2400" dirty="0" smtClean="0"/>
              <a:t> je </a:t>
            </a:r>
            <a:r>
              <a:rPr lang="en-US" sz="2400" dirty="0" err="1" smtClean="0"/>
              <a:t>psihijatrijske</a:t>
            </a:r>
            <a:r>
              <a:rPr lang="en-US" sz="2400" dirty="0" smtClean="0"/>
              <a:t> </a:t>
            </a:r>
            <a:r>
              <a:rPr lang="en-US" sz="2400" dirty="0" err="1" smtClean="0"/>
              <a:t>dijagnoze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DSM </a:t>
            </a:r>
            <a:r>
              <a:rPr lang="en-US" sz="2400" dirty="0" err="1" smtClean="0"/>
              <a:t>iz</a:t>
            </a:r>
            <a:r>
              <a:rPr lang="en-US" sz="2400" dirty="0" smtClean="0"/>
              <a:t> 1994.g.</a:t>
            </a:r>
          </a:p>
          <a:p>
            <a:r>
              <a:rPr lang="en-US" sz="2400" dirty="0" err="1" smtClean="0"/>
              <a:t>Npr</a:t>
            </a:r>
            <a:r>
              <a:rPr lang="en-US" sz="2400" dirty="0" smtClean="0"/>
              <a:t>. </a:t>
            </a:r>
            <a:r>
              <a:rPr lang="en-US" sz="2400" dirty="0" err="1" smtClean="0"/>
              <a:t>kritika</a:t>
            </a:r>
            <a:r>
              <a:rPr lang="en-US" sz="2400" dirty="0" smtClean="0"/>
              <a:t> </a:t>
            </a:r>
            <a:r>
              <a:rPr lang="en-US" sz="2400" dirty="0" err="1" smtClean="0"/>
              <a:t>primene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Priručnika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</a:t>
            </a:r>
            <a:r>
              <a:rPr lang="en-US" sz="2400" dirty="0" err="1" smtClean="0"/>
              <a:t>uveo</a:t>
            </a:r>
            <a:r>
              <a:rPr lang="en-US" sz="2400" dirty="0" smtClean="0"/>
              <a:t> </a:t>
            </a:r>
            <a:r>
              <a:rPr lang="en-US" sz="2400" dirty="0" err="1" smtClean="0"/>
              <a:t>novu</a:t>
            </a:r>
            <a:r>
              <a:rPr lang="en-US" sz="2400" dirty="0" smtClean="0"/>
              <a:t> </a:t>
            </a:r>
            <a:r>
              <a:rPr lang="en-US" sz="2400" dirty="0" err="1" smtClean="0"/>
              <a:t>nozološku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jedinicu</a:t>
            </a:r>
            <a:r>
              <a:rPr lang="en-US" sz="2400" dirty="0" smtClean="0"/>
              <a:t>: “</a:t>
            </a:r>
            <a:r>
              <a:rPr lang="en-US" sz="2400" dirty="0" err="1" smtClean="0"/>
              <a:t>Sindrom</a:t>
            </a:r>
            <a:r>
              <a:rPr lang="en-US" sz="2400" dirty="0" smtClean="0"/>
              <a:t> </a:t>
            </a:r>
            <a:r>
              <a:rPr lang="en-US" sz="2400" dirty="0" err="1" smtClean="0"/>
              <a:t>rizika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psihoze</a:t>
            </a:r>
            <a:r>
              <a:rPr lang="en-US" sz="2400" dirty="0" smtClean="0"/>
              <a:t>”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tinejdžera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upotrebom</a:t>
            </a:r>
            <a:r>
              <a:rPr lang="en-US" sz="2400" dirty="0" smtClean="0"/>
              <a:t> </a:t>
            </a:r>
            <a:r>
              <a:rPr lang="en-US" sz="2400" dirty="0" err="1" smtClean="0"/>
              <a:t>farmakoloških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proizvoda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izazivali</a:t>
            </a:r>
            <a:r>
              <a:rPr lang="en-US" sz="2400" dirty="0" smtClean="0"/>
              <a:t> </a:t>
            </a:r>
            <a:r>
              <a:rPr lang="en-US" sz="2400" dirty="0" err="1" smtClean="0"/>
              <a:t>dijabetes</a:t>
            </a:r>
            <a:r>
              <a:rPr lang="en-US" sz="2400" dirty="0" smtClean="0"/>
              <a:t> , </a:t>
            </a:r>
            <a:r>
              <a:rPr lang="en-US" sz="2400" dirty="0" err="1" smtClean="0"/>
              <a:t>gojaznost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sr-Latn-RS" sz="2400" dirty="0" smtClean="0"/>
              <a:t>Umesto dosadašnje dijagnostičke kategorije “Poremećaj prilagođavanja” u DSM-5 uvodi se nova kategorija zabrinutih za svoje zdravstveno satnje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Preterana psihijatrizacija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Najnovija</a:t>
            </a:r>
            <a:r>
              <a:rPr lang="en-US" sz="2800" dirty="0" smtClean="0"/>
              <a:t> </a:t>
            </a:r>
            <a:r>
              <a:rPr lang="en-US" sz="2800" dirty="0" err="1" smtClean="0"/>
              <a:t>dopunjena</a:t>
            </a:r>
            <a:r>
              <a:rPr lang="en-US" sz="2800" dirty="0" smtClean="0"/>
              <a:t> </a:t>
            </a:r>
            <a:r>
              <a:rPr lang="en-US" sz="2800" dirty="0" err="1" smtClean="0"/>
              <a:t>verzija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2000.g.čije je </a:t>
            </a:r>
            <a:r>
              <a:rPr lang="en-US" sz="2800" dirty="0" err="1" smtClean="0"/>
              <a:t>izdanje</a:t>
            </a:r>
            <a:r>
              <a:rPr lang="en-US" sz="2800" dirty="0" smtClean="0"/>
              <a:t> </a:t>
            </a:r>
            <a:r>
              <a:rPr lang="en-US" sz="2800" dirty="0" err="1" smtClean="0"/>
              <a:t>odobreno</a:t>
            </a:r>
            <a:r>
              <a:rPr lang="en-US" sz="2800" dirty="0" smtClean="0"/>
              <a:t> </a:t>
            </a:r>
            <a:r>
              <a:rPr lang="en-US" sz="2800" dirty="0" err="1" smtClean="0"/>
              <a:t>decembra</a:t>
            </a:r>
            <a:r>
              <a:rPr lang="en-US" sz="2800" dirty="0" smtClean="0"/>
              <a:t> 2012g. </a:t>
            </a:r>
            <a:r>
              <a:rPr lang="en-US" sz="2800" dirty="0" err="1" smtClean="0"/>
              <a:t>izazvalo</a:t>
            </a:r>
            <a:r>
              <a:rPr lang="en-US" sz="2800" dirty="0" smtClean="0"/>
              <a:t> je  </a:t>
            </a:r>
            <a:r>
              <a:rPr lang="en-US" sz="2800" dirty="0" err="1" smtClean="0"/>
              <a:t>brojne</a:t>
            </a:r>
            <a:r>
              <a:rPr lang="en-US" sz="2800" dirty="0" smtClean="0"/>
              <a:t> </a:t>
            </a:r>
            <a:r>
              <a:rPr lang="en-US" sz="2800" dirty="0" err="1" smtClean="0"/>
              <a:t>kritike</a:t>
            </a:r>
            <a:endParaRPr lang="en-US" sz="2800" dirty="0" smtClean="0"/>
          </a:p>
          <a:p>
            <a:r>
              <a:rPr lang="en-US" sz="2800" dirty="0" smtClean="0"/>
              <a:t>Dr </a:t>
            </a:r>
            <a:r>
              <a:rPr lang="en-US" sz="2800" dirty="0" err="1" smtClean="0"/>
              <a:t>Alen</a:t>
            </a:r>
            <a:r>
              <a:rPr lang="en-US" sz="2800" dirty="0" smtClean="0"/>
              <a:t> Frances </a:t>
            </a: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autora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predsedavajući</a:t>
            </a:r>
            <a:r>
              <a:rPr lang="en-US" sz="2800" dirty="0" smtClean="0"/>
              <a:t> </a:t>
            </a:r>
            <a:r>
              <a:rPr lang="en-US" sz="2800" dirty="0" err="1" smtClean="0"/>
              <a:t>aktuelne</a:t>
            </a:r>
            <a:r>
              <a:rPr lang="en-US" sz="2800" dirty="0" smtClean="0"/>
              <a:t>   DSM IV </a:t>
            </a:r>
            <a:r>
              <a:rPr lang="en-US" sz="2800" dirty="0" err="1" smtClean="0"/>
              <a:t>iz</a:t>
            </a:r>
            <a:r>
              <a:rPr lang="en-US" sz="2800" dirty="0" smtClean="0"/>
              <a:t> 1994 </a:t>
            </a:r>
            <a:r>
              <a:rPr lang="en-US" sz="2800" dirty="0" err="1" smtClean="0"/>
              <a:t>kritikuje</a:t>
            </a:r>
            <a:r>
              <a:rPr lang="en-US" sz="2800" dirty="0" smtClean="0"/>
              <a:t> </a:t>
            </a:r>
            <a:r>
              <a:rPr lang="en-US" sz="2800" dirty="0" err="1" smtClean="0"/>
              <a:t>najnoviju</a:t>
            </a:r>
            <a:r>
              <a:rPr lang="en-US" sz="2800" dirty="0" smtClean="0"/>
              <a:t> </a:t>
            </a:r>
            <a:r>
              <a:rPr lang="en-US" sz="2800" dirty="0" err="1" smtClean="0"/>
              <a:t>verziju</a:t>
            </a:r>
            <a:r>
              <a:rPr lang="en-US" sz="2800" dirty="0" smtClean="0"/>
              <a:t> 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zahteva</a:t>
            </a:r>
            <a:r>
              <a:rPr lang="en-US" sz="2800" dirty="0" smtClean="0"/>
              <a:t> </a:t>
            </a:r>
            <a:r>
              <a:rPr lang="en-US" sz="2800" dirty="0" err="1" smtClean="0"/>
              <a:t>njeno</a:t>
            </a:r>
            <a:r>
              <a:rPr lang="en-US" sz="2800" dirty="0" smtClean="0"/>
              <a:t> </a:t>
            </a:r>
            <a:r>
              <a:rPr lang="en-US" sz="2800" dirty="0" err="1" smtClean="0"/>
              <a:t>preispitivanje</a:t>
            </a:r>
            <a:endParaRPr lang="en-US" sz="2800" dirty="0" smtClean="0"/>
          </a:p>
          <a:p>
            <a:r>
              <a:rPr lang="en-US" sz="2800" dirty="0" smtClean="0"/>
              <a:t>Brent Robins-</a:t>
            </a:r>
            <a:r>
              <a:rPr lang="en-US" sz="2800" dirty="0" err="1" smtClean="0"/>
              <a:t>psiholog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čelu</a:t>
            </a:r>
            <a:r>
              <a:rPr lang="en-US" sz="2800" dirty="0" smtClean="0"/>
              <a:t> </a:t>
            </a:r>
            <a:r>
              <a:rPr lang="sr-Latn-RS" sz="2800" dirty="0" smtClean="0"/>
              <a:t>je grupe od </a:t>
            </a:r>
            <a:r>
              <a:rPr lang="en-US" sz="2800" dirty="0" smtClean="0"/>
              <a:t>14.000 </a:t>
            </a:r>
            <a:r>
              <a:rPr lang="en-US" sz="2800" dirty="0" err="1" smtClean="0"/>
              <a:t>potpisnika</a:t>
            </a:r>
            <a:r>
              <a:rPr lang="en-US" sz="2800" dirty="0" smtClean="0"/>
              <a:t> (</a:t>
            </a:r>
            <a:r>
              <a:rPr lang="en-US" sz="2800" dirty="0" err="1" smtClean="0"/>
              <a:t>psihologa,psihijatara</a:t>
            </a:r>
            <a:r>
              <a:rPr lang="en-US" sz="2800" dirty="0" smtClean="0"/>
              <a:t>), </a:t>
            </a:r>
            <a:r>
              <a:rPr lang="sr-Latn-RS" sz="2800" dirty="0" smtClean="0"/>
              <a:t>koja </a:t>
            </a:r>
            <a:r>
              <a:rPr lang="en-US" sz="2800" dirty="0" err="1" smtClean="0"/>
              <a:t>zamera</a:t>
            </a:r>
            <a:r>
              <a:rPr lang="en-US" sz="2800" dirty="0" smtClean="0"/>
              <a:t>  </a:t>
            </a:r>
            <a:r>
              <a:rPr lang="en-US" sz="2800" dirty="0" err="1" smtClean="0"/>
              <a:t>što</a:t>
            </a:r>
            <a:r>
              <a:rPr lang="en-US" sz="2800" dirty="0" smtClean="0"/>
              <a:t> se </a:t>
            </a:r>
            <a:r>
              <a:rPr lang="en-US" sz="2800" dirty="0" err="1" smtClean="0"/>
              <a:t>normalna</a:t>
            </a:r>
            <a:r>
              <a:rPr lang="en-US" sz="2800" dirty="0" smtClean="0"/>
              <a:t> </a:t>
            </a:r>
            <a:r>
              <a:rPr lang="en-US" sz="2800" dirty="0" err="1" smtClean="0"/>
              <a:t>ljudska</a:t>
            </a:r>
            <a:r>
              <a:rPr lang="en-US" sz="2800" dirty="0" smtClean="0"/>
              <a:t> </a:t>
            </a:r>
            <a:r>
              <a:rPr lang="en-US" sz="2800" dirty="0" err="1" smtClean="0"/>
              <a:t>iskustva</a:t>
            </a:r>
            <a:r>
              <a:rPr lang="en-US" sz="2800" dirty="0" smtClean="0"/>
              <a:t> (</a:t>
            </a:r>
            <a:r>
              <a:rPr lang="en-US" sz="2800" dirty="0" err="1" smtClean="0"/>
              <a:t>određeni</a:t>
            </a:r>
            <a:r>
              <a:rPr lang="en-US" sz="2800" dirty="0" smtClean="0"/>
              <a:t> </a:t>
            </a:r>
            <a:r>
              <a:rPr lang="en-US" sz="2800" dirty="0" err="1" smtClean="0"/>
              <a:t>strah</a:t>
            </a:r>
            <a:r>
              <a:rPr lang="en-US" sz="2800" dirty="0" smtClean="0"/>
              <a:t>, </a:t>
            </a:r>
            <a:r>
              <a:rPr lang="en-US" sz="2800" dirty="0" err="1" smtClean="0"/>
              <a:t>frustracija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sl.) </a:t>
            </a:r>
            <a:r>
              <a:rPr lang="en-US" sz="2800" dirty="0" err="1" smtClean="0"/>
              <a:t>psihijatrizuju</a:t>
            </a:r>
            <a:r>
              <a:rPr lang="en-US" sz="2800" dirty="0" smtClean="0"/>
              <a:t> </a:t>
            </a:r>
            <a:r>
              <a:rPr lang="sr-Latn-RS" sz="2800" dirty="0" smtClean="0"/>
              <a:t> a  psihijatrijska dijagnoza </a:t>
            </a:r>
            <a:r>
              <a:rPr lang="en-US" sz="2800" dirty="0" err="1" smtClean="0"/>
              <a:t>povlači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sobom</a:t>
            </a:r>
            <a:r>
              <a:rPr lang="en-US" sz="2800" dirty="0" smtClean="0"/>
              <a:t> </a:t>
            </a:r>
            <a:r>
              <a:rPr lang="en-US" sz="2800" dirty="0" err="1" smtClean="0"/>
              <a:t>farmakoterapiju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C00000"/>
                </a:solidFill>
              </a:rPr>
              <a:t>Formalna psihološka pomoć nasuprot neformalnoj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Formalna psihološka pomoć podrazumeva utemeljenost na poznatim i priznatim psihološkim </a:t>
            </a:r>
            <a:r>
              <a:rPr lang="sr-Latn-CS" i="1" dirty="0" smtClean="0"/>
              <a:t>teorijama</a:t>
            </a:r>
            <a:r>
              <a:rPr lang="sr-Latn-CS" dirty="0" smtClean="0"/>
              <a:t>, iz njih proisteklim </a:t>
            </a:r>
            <a:r>
              <a:rPr lang="sr-Latn-CS" i="1" dirty="0" smtClean="0"/>
              <a:t>metodama i tehnikama</a:t>
            </a:r>
            <a:r>
              <a:rPr lang="sr-Latn-CS" dirty="0" smtClean="0"/>
              <a:t>, kao i na strogo sprovedenim </a:t>
            </a:r>
            <a:r>
              <a:rPr lang="sr-Latn-CS" i="1" dirty="0" smtClean="0"/>
              <a:t>empirijskim istraživanjima</a:t>
            </a:r>
          </a:p>
          <a:p>
            <a:r>
              <a:rPr lang="sr-Latn-CS" dirty="0" smtClean="0"/>
              <a:t>Neformalna psihološka pomoć: pomoć bližnjih, sveštenika, učitelja itd..</a:t>
            </a:r>
          </a:p>
          <a:p>
            <a:pPr eaLnBrk="1" hangingPunct="1"/>
            <a:endParaRPr lang="en-US" i="1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Allen Frances- kritike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noge dijagnostičke kategorije su sumnjive pouzdanosti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pušteni dijagnostički pragovi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vođenje novih dijagnostičkih kategorija koje nisu dovoljno empirijski potvrđene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ovećan rizik prilepljivanja dijagnoze mentalnog oboljenja tamo gde ljudi ipak relativno dobro funkcionišu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1785" y="2577127"/>
            <a:ext cx="1771429" cy="257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Kritike vezane za komercijalizaciju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Mnogi profesionalci ali i izvanprofesionalni krugovi tvrde da je savremena zapadna psihijatrija u funkciji farmakoindustrije i njenog profita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Klasifikacija ometenosti  Svetske zdravstvene organizacije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8" name="Content Placeholder 7" descr="icf[1]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1044" y="2819400"/>
            <a:ext cx="1808956" cy="2895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 smtClean="0"/>
              <a:t>ICF je Internacionalna klasifikacija funkcionisanja ometenosti i zdravlja </a:t>
            </a:r>
            <a:r>
              <a:rPr lang="en-US" dirty="0" err="1" smtClean="0"/>
              <a:t>nastala</a:t>
            </a:r>
            <a:r>
              <a:rPr lang="sr-Latn-RS" dirty="0" smtClean="0"/>
              <a:t> 2000g.</a:t>
            </a:r>
            <a:endParaRPr lang="en-US" dirty="0" smtClean="0"/>
          </a:p>
          <a:p>
            <a:r>
              <a:rPr lang="en-US" dirty="0" smtClean="0"/>
              <a:t>Pre </a:t>
            </a:r>
            <a:r>
              <a:rPr lang="en-US" dirty="0" err="1" smtClean="0"/>
              <a:t>nje</a:t>
            </a:r>
            <a:r>
              <a:rPr lang="en-US" dirty="0" smtClean="0"/>
              <a:t> je </a:t>
            </a:r>
            <a:r>
              <a:rPr lang="en-US" dirty="0" err="1" smtClean="0"/>
              <a:t>kori</a:t>
            </a:r>
            <a:r>
              <a:rPr lang="sr-Latn-RS" dirty="0" smtClean="0"/>
              <a:t>šć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sr-Latn-RS" dirty="0" smtClean="0"/>
              <a:t>ICIDH čijom modifikacijom je nastao ICF</a:t>
            </a:r>
          </a:p>
          <a:p>
            <a:r>
              <a:rPr lang="sr-Latn-RS" dirty="0" smtClean="0"/>
              <a:t>Počiva na socijalnom modelu ometenosti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rva psihoterapijska metoda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CS" i="1" dirty="0" smtClean="0"/>
              <a:t>Prva istorijski nastala psihoterapija je Frojdova psihoanalitička psihoterapija</a:t>
            </a:r>
          </a:p>
          <a:p>
            <a:endParaRPr lang="en-US" dirty="0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787" y="2953417"/>
            <a:ext cx="2505425" cy="181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r-Latn-CS" dirty="0" smtClean="0">
                <a:solidFill>
                  <a:schemeClr val="tx2"/>
                </a:solidFill>
              </a:rPr>
              <a:t>Početak razvoja psihoanalize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sr-Latn-CS" sz="2800" dirty="0" smtClean="0">
              <a:solidFill>
                <a:schemeClr val="tx2"/>
              </a:solidFill>
            </a:endParaRPr>
          </a:p>
          <a:p>
            <a:pPr eaLnBrk="1" hangingPunct="1"/>
            <a:endParaRPr lang="sr-Latn-CS" sz="2800" dirty="0" smtClean="0">
              <a:solidFill>
                <a:schemeClr val="tx2"/>
              </a:solidFill>
            </a:endParaRPr>
          </a:p>
          <a:p>
            <a:pPr eaLnBrk="1" hangingPunct="1"/>
            <a:endParaRPr lang="sr-Latn-CS" sz="28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tx2"/>
                </a:solidFill>
              </a:rPr>
              <a:t>  Frojdov slučaj Ane O.</a:t>
            </a:r>
          </a:p>
          <a:p>
            <a:pPr>
              <a:buNone/>
            </a:pPr>
            <a:endParaRPr lang="sr-Latn-CS" sz="2800" i="1" dirty="0" smtClean="0"/>
          </a:p>
          <a:p>
            <a:pPr>
              <a:buNone/>
            </a:pPr>
            <a:r>
              <a:rPr lang="sr-Latn-CS" sz="2800" i="1" dirty="0" smtClean="0"/>
              <a:t> istorijski važan u nastanku</a:t>
            </a:r>
          </a:p>
          <a:p>
            <a:pPr>
              <a:buNone/>
            </a:pPr>
            <a:r>
              <a:rPr lang="sr-Latn-CS" sz="2800" i="1" dirty="0" smtClean="0"/>
              <a:t> psihoanalitičke psihoterapijske metode.</a:t>
            </a:r>
          </a:p>
          <a:p>
            <a:pPr>
              <a:buNone/>
            </a:pPr>
            <a:r>
              <a:rPr lang="sr-Latn-CS" sz="2800" i="1" dirty="0" smtClean="0"/>
              <a:t>Ana je kao jedan simptom neuroze</a:t>
            </a:r>
          </a:p>
          <a:p>
            <a:pPr>
              <a:buNone/>
            </a:pPr>
            <a:r>
              <a:rPr lang="sr-Latn-CS" sz="2800" i="1" dirty="0" smtClean="0"/>
              <a:t>imala i govornih teškoća </a:t>
            </a:r>
          </a:p>
          <a:p>
            <a:pPr eaLnBrk="1" hangingPunct="1"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716338"/>
            <a:ext cx="21177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sihoanaliza na našim prostorima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100 god. postojanja psihoanalize na našim prostorima</a:t>
            </a:r>
          </a:p>
          <a:p>
            <a:r>
              <a:rPr lang="sr-Latn-RS" dirty="0" smtClean="0"/>
              <a:t>Hugo Klajn (direktno komunicirao sa Frojdom)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rof. dr Nikola Popović filozof</a:t>
            </a:r>
          </a:p>
          <a:p>
            <a:r>
              <a:rPr lang="sr-Latn-RS" dirty="0" smtClean="0"/>
              <a:t>Nikola Šugar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rof. dr Vojin Matić , prof.dr Ksenija Kondić,prof. dr Nevenka Tadić- dečji analitičar</a:t>
            </a:r>
          </a:p>
          <a:p>
            <a:r>
              <a:rPr lang="sr-Latn-RS" dirty="0" smtClean="0"/>
              <a:t>Tamara Štajner</a:t>
            </a:r>
            <a:r>
              <a:rPr lang="en-US" dirty="0" smtClean="0"/>
              <a:t>- </a:t>
            </a:r>
            <a:r>
              <a:rPr lang="en-US" dirty="0" err="1" smtClean="0"/>
              <a:t>osniva</a:t>
            </a:r>
            <a:r>
              <a:rPr lang="sr-Latn-RS" dirty="0" smtClean="0"/>
              <a:t>č srpskog psihoanalitičkog društva kao dela svetske PSA organizacije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rof.dr Žarko Trebješanin –teorijski prikaz i analiza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3315</Words>
  <Application>Microsoft Office PowerPoint</Application>
  <PresentationFormat>On-screen Show (4:3)</PresentationFormat>
  <Paragraphs>289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Psihološki tretman osoba sa jezičkim poremećajima</vt:lpstr>
      <vt:lpstr>Psihološke terapijske i re(habilitacione) metode</vt:lpstr>
      <vt:lpstr>Psihoterapijske tehnike (metode)i druge intervencione tehnike u POJP</vt:lpstr>
      <vt:lpstr>Psihoterapijskim metodama se interveniše</vt:lpstr>
      <vt:lpstr>Šta  je psihoterapija?</vt:lpstr>
      <vt:lpstr>Formalna psihološka pomoć nasuprot neformalnoj</vt:lpstr>
      <vt:lpstr>Prva psihoterapijska metoda</vt:lpstr>
      <vt:lpstr>Početak razvoja psihoanalize</vt:lpstr>
      <vt:lpstr>Psihoanaliza na našim prostorima</vt:lpstr>
      <vt:lpstr>Oblici psihoterapije pogodni za rad sa osobama sa jezičkim poremećajima  </vt:lpstr>
      <vt:lpstr>Bihejvioralna terapija                                  Ajzenk</vt:lpstr>
      <vt:lpstr>Votsonov slučaj malog Alberta</vt:lpstr>
      <vt:lpstr>Emocionalno učenje klasičnim uslovljavanjem</vt:lpstr>
      <vt:lpstr>Uklanjanje  fobije bihejvioralnom terapijom</vt:lpstr>
      <vt:lpstr>Bihejvioralni terapeut</vt:lpstr>
      <vt:lpstr>Varijante i derivati bihejvioralne terapije</vt:lpstr>
      <vt:lpstr>Kognitivno-bihejvioralni pristup (KBT)</vt:lpstr>
      <vt:lpstr>Efikasnost i ekonomičnost KBT</vt:lpstr>
      <vt:lpstr>Psihoanalitička psihoterapija </vt:lpstr>
      <vt:lpstr>Sistemski pristup  Porodična psihoterapija</vt:lpstr>
      <vt:lpstr>Porodična terapija</vt:lpstr>
      <vt:lpstr> Oblici terapijskog tretmana sa decom koja imaju neki oblik jezičkog poremećaja</vt:lpstr>
      <vt:lpstr>Play therapy </vt:lpstr>
      <vt:lpstr>Lutke raznih uzrasta i pola u terapiji igrom</vt:lpstr>
      <vt:lpstr>Koristi se  set igračaka  </vt:lpstr>
      <vt:lpstr>Art  therapy (terapija umetnošću)</vt:lpstr>
      <vt:lpstr>Art terapija daje vrlo dobre rezultate sa decom koja imaju komunikativne poremećaje</vt:lpstr>
      <vt:lpstr>Autogeni trening i terapija relaksacije</vt:lpstr>
      <vt:lpstr>Terapija plesom</vt:lpstr>
      <vt:lpstr>Terapija plesom</vt:lpstr>
      <vt:lpstr>MUZIKOTERAPIJA (MT)</vt:lpstr>
      <vt:lpstr>Muzikoterapija u rehabilitaciji OSO</vt:lpstr>
      <vt:lpstr>MT kod govornih poremećaja </vt:lpstr>
      <vt:lpstr>Psihosocijalna funkcija MT kod govornih poremećaja</vt:lpstr>
      <vt:lpstr>Literatura o muzikoterapiji</vt:lpstr>
      <vt:lpstr>Koliko danas ima vrsta psihoterapije?</vt:lpstr>
      <vt:lpstr> Još neki oblici psihoterapijske pomoći</vt:lpstr>
      <vt:lpstr>Osnovna tri domena  psihoterapije</vt:lpstr>
      <vt:lpstr>Raznovrsnost ciljeva u psihoterapiji</vt:lpstr>
      <vt:lpstr>Promena u psihoterapiji</vt:lpstr>
      <vt:lpstr>Psihoterapijski proces </vt:lpstr>
      <vt:lpstr>Kako se stiče poverenje klijenta? </vt:lpstr>
      <vt:lpstr>Empatija psihoterapeuta</vt:lpstr>
      <vt:lpstr> Funkcije empatije </vt:lpstr>
      <vt:lpstr>Bezuslovno prihvatanje</vt:lpstr>
      <vt:lpstr>Šta je lekovito u psihoterapiji?</vt:lpstr>
      <vt:lpstr>Nespecifični faktori </vt:lpstr>
      <vt:lpstr>Ko može da se bavi psihoterapijom?</vt:lpstr>
      <vt:lpstr>Ko može da se bavi psihoterapijom osoba sa jezičkim poremećajima</vt:lpstr>
      <vt:lpstr>Gde može da se obavlja psihoterapija</vt:lpstr>
      <vt:lpstr>Psihoterapija u našoj zemlji</vt:lpstr>
      <vt:lpstr>Poremećaji psihičkog života</vt:lpstr>
      <vt:lpstr>Postoje različite klasifikacije poremećaja mentalnog zdravlja</vt:lpstr>
      <vt:lpstr>DSM sadrži pet dimenzija</vt:lpstr>
      <vt:lpstr>DSM-5</vt:lpstr>
      <vt:lpstr>Problematično uvođenje novih nozoloških jedinica u DSM</vt:lpstr>
      <vt:lpstr>Stalne promene i dopune klasifikacija</vt:lpstr>
      <vt:lpstr>Pojavljivanje kritičkih tonova</vt:lpstr>
      <vt:lpstr>Preterana psihijatrizacija</vt:lpstr>
      <vt:lpstr>Allen Frances- kritike</vt:lpstr>
      <vt:lpstr>Kritike vezane za komercijalizaciju </vt:lpstr>
      <vt:lpstr>Klasifikacija ometenosti  Svetske zdravstvene organizacije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Psihološki tretman osoba sa jezičkim poremećajima</dc:title>
  <dc:creator>Fasper</dc:creator>
  <cp:lastModifiedBy>Fasper</cp:lastModifiedBy>
  <cp:revision>105</cp:revision>
  <dcterms:created xsi:type="dcterms:W3CDTF">2012-05-30T22:40:42Z</dcterms:created>
  <dcterms:modified xsi:type="dcterms:W3CDTF">2015-03-12T12:19:14Z</dcterms:modified>
</cp:coreProperties>
</file>